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87" r:id="rId3"/>
    <p:sldId id="290" r:id="rId4"/>
    <p:sldId id="291" r:id="rId5"/>
    <p:sldId id="293" r:id="rId6"/>
    <p:sldId id="259" r:id="rId7"/>
    <p:sldId id="292" r:id="rId8"/>
    <p:sldId id="294" r:id="rId9"/>
    <p:sldId id="295" r:id="rId10"/>
    <p:sldId id="296" r:id="rId11"/>
    <p:sldId id="297" r:id="rId12"/>
    <p:sldId id="298" r:id="rId13"/>
    <p:sldId id="299" r:id="rId14"/>
    <p:sldId id="300" r:id="rId15"/>
    <p:sldId id="301" r:id="rId16"/>
    <p:sldId id="319" r:id="rId17"/>
    <p:sldId id="302" r:id="rId18"/>
    <p:sldId id="303" r:id="rId19"/>
    <p:sldId id="304" r:id="rId20"/>
    <p:sldId id="305" r:id="rId21"/>
    <p:sldId id="306" r:id="rId22"/>
    <p:sldId id="307" r:id="rId23"/>
    <p:sldId id="310" r:id="rId24"/>
    <p:sldId id="308" r:id="rId25"/>
    <p:sldId id="311" r:id="rId26"/>
    <p:sldId id="313" r:id="rId27"/>
    <p:sldId id="276" r:id="rId28"/>
    <p:sldId id="312" r:id="rId29"/>
    <p:sldId id="317" r:id="rId30"/>
    <p:sldId id="281" r:id="rId31"/>
    <p:sldId id="314" r:id="rId32"/>
    <p:sldId id="316" r:id="rId33"/>
    <p:sldId id="315" r:id="rId34"/>
    <p:sldId id="318" r:id="rId35"/>
    <p:sldId id="320" r:id="rId36"/>
  </p:sldIdLst>
  <p:sldSz cx="12192000" cy="6858000"/>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94712" autoAdjust="0"/>
  </p:normalViewPr>
  <p:slideViewPr>
    <p:cSldViewPr snapToGrid="0">
      <p:cViewPr varScale="1">
        <p:scale>
          <a:sx n="85" d="100"/>
          <a:sy n="85" d="100"/>
        </p:scale>
        <p:origin x="60" y="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25de657b21905d2f" providerId="LiveId" clId="{625A334D-1CB8-4EFD-88F4-D43BF63CBB05}"/>
    <pc:docChg chg="undo custSel addSld delSld modSld modMainMaster">
      <pc:chgData name="" userId="25de657b21905d2f" providerId="LiveId" clId="{625A334D-1CB8-4EFD-88F4-D43BF63CBB05}" dt="2021-04-23T13:02:01.977" v="465" actId="1076"/>
      <pc:docMkLst>
        <pc:docMk/>
      </pc:docMkLst>
      <pc:sldChg chg="addSp delSp modSp add">
        <pc:chgData name="" userId="25de657b21905d2f" providerId="LiveId" clId="{625A334D-1CB8-4EFD-88F4-D43BF63CBB05}" dt="2021-03-29T04:00:57.546" v="452" actId="20577"/>
        <pc:sldMkLst>
          <pc:docMk/>
          <pc:sldMk cId="4032818308" sldId="256"/>
        </pc:sldMkLst>
        <pc:spChg chg="del mod">
          <ac:chgData name="" userId="25de657b21905d2f" providerId="LiveId" clId="{625A334D-1CB8-4EFD-88F4-D43BF63CBB05}" dt="2021-03-29T03:24:25.784" v="77" actId="478"/>
          <ac:spMkLst>
            <pc:docMk/>
            <pc:sldMk cId="4032818308" sldId="256"/>
            <ac:spMk id="2" creationId="{ACA5036C-76A5-4AE8-B9E5-B80AB7F480CD}"/>
          </ac:spMkLst>
        </pc:spChg>
        <pc:spChg chg="del mod">
          <ac:chgData name="" userId="25de657b21905d2f" providerId="LiveId" clId="{625A334D-1CB8-4EFD-88F4-D43BF63CBB05}" dt="2021-03-29T03:28:14.374" v="102" actId="478"/>
          <ac:spMkLst>
            <pc:docMk/>
            <pc:sldMk cId="4032818308" sldId="256"/>
            <ac:spMk id="3" creationId="{719068DC-B5D2-4AC6-BC1B-77388DD00176}"/>
          </ac:spMkLst>
        </pc:spChg>
        <pc:spChg chg="add del mod">
          <ac:chgData name="" userId="25de657b21905d2f" providerId="LiveId" clId="{625A334D-1CB8-4EFD-88F4-D43BF63CBB05}" dt="2021-03-29T03:24:32.341" v="78" actId="478"/>
          <ac:spMkLst>
            <pc:docMk/>
            <pc:sldMk cId="4032818308" sldId="256"/>
            <ac:spMk id="5" creationId="{3328A465-7D75-41E9-AA4F-312F52358257}"/>
          </ac:spMkLst>
        </pc:spChg>
        <pc:spChg chg="add mod">
          <ac:chgData name="" userId="25de657b21905d2f" providerId="LiveId" clId="{625A334D-1CB8-4EFD-88F4-D43BF63CBB05}" dt="2021-03-29T03:40:21.562" v="299" actId="1076"/>
          <ac:spMkLst>
            <pc:docMk/>
            <pc:sldMk cId="4032818308" sldId="256"/>
            <ac:spMk id="6" creationId="{B795C007-86D1-48C9-873F-7EEC1346B407}"/>
          </ac:spMkLst>
        </pc:spChg>
        <pc:spChg chg="add mod">
          <ac:chgData name="" userId="25de657b21905d2f" providerId="LiveId" clId="{625A334D-1CB8-4EFD-88F4-D43BF63CBB05}" dt="2021-03-29T03:40:40.249" v="302" actId="1076"/>
          <ac:spMkLst>
            <pc:docMk/>
            <pc:sldMk cId="4032818308" sldId="256"/>
            <ac:spMk id="7" creationId="{F954603B-8C5D-41C5-ACEE-2784A10C96AA}"/>
          </ac:spMkLst>
        </pc:spChg>
        <pc:spChg chg="add mod ord">
          <ac:chgData name="" userId="25de657b21905d2f" providerId="LiveId" clId="{625A334D-1CB8-4EFD-88F4-D43BF63CBB05}" dt="2021-03-29T04:00:57.546" v="452" actId="20577"/>
          <ac:spMkLst>
            <pc:docMk/>
            <pc:sldMk cId="4032818308" sldId="256"/>
            <ac:spMk id="8" creationId="{93D65152-E6DC-4787-97F8-CF3EE9FCBF09}"/>
          </ac:spMkLst>
        </pc:spChg>
        <pc:spChg chg="add mod">
          <ac:chgData name="" userId="25de657b21905d2f" providerId="LiveId" clId="{625A334D-1CB8-4EFD-88F4-D43BF63CBB05}" dt="2021-03-29T03:38:06.258" v="298" actId="207"/>
          <ac:spMkLst>
            <pc:docMk/>
            <pc:sldMk cId="4032818308" sldId="256"/>
            <ac:spMk id="10" creationId="{E89E492E-AE21-46BC-9488-0C2EC283CA15}"/>
          </ac:spMkLst>
        </pc:spChg>
        <pc:picChg chg="add mod">
          <ac:chgData name="" userId="25de657b21905d2f" providerId="LiveId" clId="{625A334D-1CB8-4EFD-88F4-D43BF63CBB05}" dt="2021-03-29T03:32:01.020" v="179" actId="1076"/>
          <ac:picMkLst>
            <pc:docMk/>
            <pc:sldMk cId="4032818308" sldId="256"/>
            <ac:picMk id="9" creationId="{20FB3CA6-6F6C-4A28-94E7-A7E8FCD374B1}"/>
          </ac:picMkLst>
        </pc:picChg>
      </pc:sldChg>
      <pc:sldChg chg="addSp modSp">
        <pc:chgData name="" userId="25de657b21905d2f" providerId="LiveId" clId="{625A334D-1CB8-4EFD-88F4-D43BF63CBB05}" dt="2021-04-23T13:02:01.977" v="465" actId="1076"/>
        <pc:sldMkLst>
          <pc:docMk/>
          <pc:sldMk cId="3246850469" sldId="293"/>
        </pc:sldMkLst>
        <pc:spChg chg="add mod">
          <ac:chgData name="" userId="25de657b21905d2f" providerId="LiveId" clId="{625A334D-1CB8-4EFD-88F4-D43BF63CBB05}" dt="2021-04-23T13:02:01.977" v="465" actId="1076"/>
          <ac:spMkLst>
            <pc:docMk/>
            <pc:sldMk cId="3246850469" sldId="293"/>
            <ac:spMk id="8" creationId="{B4875BC7-5671-4274-A3C1-C639F09A20A6}"/>
          </ac:spMkLst>
        </pc:spChg>
      </pc:sldChg>
      <pc:sldMasterChg chg="modSp">
        <pc:chgData name="" userId="25de657b21905d2f" providerId="LiveId" clId="{625A334D-1CB8-4EFD-88F4-D43BF63CBB05}" dt="2021-03-29T03:43:59.514" v="337" actId="14100"/>
        <pc:sldMasterMkLst>
          <pc:docMk/>
          <pc:sldMasterMk cId="1542757563" sldId="2147483660"/>
        </pc:sldMasterMkLst>
        <pc:spChg chg="mod">
          <ac:chgData name="" userId="25de657b21905d2f" providerId="LiveId" clId="{625A334D-1CB8-4EFD-88F4-D43BF63CBB05}" dt="2021-03-29T03:43:59.514" v="337" actId="14100"/>
          <ac:spMkLst>
            <pc:docMk/>
            <pc:sldMasterMk cId="1542757563" sldId="2147483660"/>
            <ac:spMk id="9" creationId="{00000000-0000-0000-0000-000000000000}"/>
          </ac:spMkLst>
        </pc:spChg>
        <pc:spChg chg="mod">
          <ac:chgData name="" userId="25de657b21905d2f" providerId="LiveId" clId="{625A334D-1CB8-4EFD-88F4-D43BF63CBB05}" dt="2021-03-29T03:15:10.474" v="46" actId="14100"/>
          <ac:spMkLst>
            <pc:docMk/>
            <pc:sldMasterMk cId="1542757563" sldId="2147483660"/>
            <ac:spMk id="10" creationId="{00000000-0000-0000-0000-000000000000}"/>
          </ac:spMkLst>
        </pc:spChg>
        <pc:spChg chg="mod">
          <ac:chgData name="" userId="25de657b21905d2f" providerId="LiveId" clId="{625A334D-1CB8-4EFD-88F4-D43BF63CBB05}" dt="2021-03-29T03:43:56.297" v="336" actId="14100"/>
          <ac:spMkLst>
            <pc:docMk/>
            <pc:sldMasterMk cId="1542757563" sldId="2147483660"/>
            <ac:spMk id="1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7513D85-13B5-4B29-BD5B-CA755F809A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440312B8-4500-4636-873A-CBB5B6CCC4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3CAD54-3D79-4CBB-A9E4-8AD941338490}" type="datetimeFigureOut">
              <a:rPr lang="zh-CN" altLang="en-US" smtClean="0"/>
              <a:t>2021/4/30</a:t>
            </a:fld>
            <a:endParaRPr lang="zh-CN" altLang="en-US"/>
          </a:p>
        </p:txBody>
      </p:sp>
      <p:sp>
        <p:nvSpPr>
          <p:cNvPr id="4" name="页脚占位符 3">
            <a:extLst>
              <a:ext uri="{FF2B5EF4-FFF2-40B4-BE49-F238E27FC236}">
                <a16:creationId xmlns:a16="http://schemas.microsoft.com/office/drawing/2014/main" id="{53A9B543-D069-48CA-95DC-86EBFB503D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140A113D-5463-4C65-8714-613F29FDF0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915AAE-40DB-4AC7-85EB-7707A6050A70}" type="slidenum">
              <a:rPr lang="zh-CN" altLang="en-US" smtClean="0"/>
              <a:t>‹#›</a:t>
            </a:fld>
            <a:endParaRPr lang="zh-CN" altLang="en-US"/>
          </a:p>
        </p:txBody>
      </p:sp>
    </p:spTree>
    <p:extLst>
      <p:ext uri="{BB962C8B-B14F-4D97-AF65-F5344CB8AC3E}">
        <p14:creationId xmlns:p14="http://schemas.microsoft.com/office/powerpoint/2010/main" val="1187055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2A6E6-1200-411F-A580-B42243B43918}" type="datetimeFigureOut">
              <a:rPr lang="zh-CN" altLang="en-US" smtClean="0"/>
              <a:t>2021/4/30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767E9-CA3F-41B2-887C-8218ED1B2142}" type="slidenum">
              <a:rPr lang="zh-CN" altLang="en-US" smtClean="0"/>
              <a:t>‹#›</a:t>
            </a:fld>
            <a:endParaRPr lang="zh-CN" altLang="en-US"/>
          </a:p>
        </p:txBody>
      </p:sp>
    </p:spTree>
    <p:extLst>
      <p:ext uri="{BB962C8B-B14F-4D97-AF65-F5344CB8AC3E}">
        <p14:creationId xmlns:p14="http://schemas.microsoft.com/office/powerpoint/2010/main" val="96007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68802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3</a:t>
            </a:fld>
            <a:endParaRPr lang="zh-CN" altLang="en-US"/>
          </a:p>
        </p:txBody>
      </p:sp>
    </p:spTree>
    <p:extLst>
      <p:ext uri="{BB962C8B-B14F-4D97-AF65-F5344CB8AC3E}">
        <p14:creationId xmlns:p14="http://schemas.microsoft.com/office/powerpoint/2010/main" val="87098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6</a:t>
            </a:fld>
            <a:endParaRPr lang="zh-CN" altLang="en-US"/>
          </a:p>
        </p:txBody>
      </p:sp>
    </p:spTree>
    <p:extLst>
      <p:ext uri="{BB962C8B-B14F-4D97-AF65-F5344CB8AC3E}">
        <p14:creationId xmlns:p14="http://schemas.microsoft.com/office/powerpoint/2010/main" val="154647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18</a:t>
            </a:fld>
            <a:endParaRPr lang="zh-CN" altLang="en-US"/>
          </a:p>
        </p:txBody>
      </p:sp>
    </p:spTree>
    <p:extLst>
      <p:ext uri="{BB962C8B-B14F-4D97-AF65-F5344CB8AC3E}">
        <p14:creationId xmlns:p14="http://schemas.microsoft.com/office/powerpoint/2010/main" val="4235152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23</a:t>
            </a:fld>
            <a:endParaRPr lang="zh-CN" altLang="en-US"/>
          </a:p>
        </p:txBody>
      </p:sp>
    </p:spTree>
    <p:extLst>
      <p:ext uri="{BB962C8B-B14F-4D97-AF65-F5344CB8AC3E}">
        <p14:creationId xmlns:p14="http://schemas.microsoft.com/office/powerpoint/2010/main" val="100527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27</a:t>
            </a:fld>
            <a:endParaRPr lang="zh-CN" altLang="en-US"/>
          </a:p>
        </p:txBody>
      </p:sp>
    </p:spTree>
    <p:extLst>
      <p:ext uri="{BB962C8B-B14F-4D97-AF65-F5344CB8AC3E}">
        <p14:creationId xmlns:p14="http://schemas.microsoft.com/office/powerpoint/2010/main" val="2309981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30</a:t>
            </a:fld>
            <a:endParaRPr lang="zh-CN" altLang="en-US"/>
          </a:p>
        </p:txBody>
      </p:sp>
    </p:spTree>
    <p:extLst>
      <p:ext uri="{BB962C8B-B14F-4D97-AF65-F5344CB8AC3E}">
        <p14:creationId xmlns:p14="http://schemas.microsoft.com/office/powerpoint/2010/main" val="375453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3"/>
            <a:ext cx="10363200" cy="4571999"/>
          </a:xfrm>
        </p:spPr>
        <p:txBody>
          <a:bodyPr anchor="ctr">
            <a:noAutofit/>
          </a:bodyPr>
          <a:lstStyle>
            <a:lvl1pPr>
              <a:lnSpc>
                <a:spcPct val="100000"/>
              </a:lnSpc>
              <a:defRPr sz="8800" spc="-80" baseline="0">
                <a:solidFill>
                  <a:schemeClr val="tx1"/>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lvl1pPr>
              <a:defRPr>
                <a:ea typeface="微软雅黑" pitchFamily="34" charset="-122"/>
              </a:defRPr>
            </a:lvl1pPr>
          </a:lstStyle>
          <a:p>
            <a:fld id="{CC5D0D21-825C-452F-B45A-A92A04E759E0}" type="datetimeFigureOut">
              <a:rPr lang="zh-CN" altLang="en-US" smtClean="0"/>
              <a:t>2021/4/30</a:t>
            </a:fld>
            <a:endParaRPr lang="zh-CN" altLang="en-US"/>
          </a:p>
        </p:txBody>
      </p:sp>
      <p:sp>
        <p:nvSpPr>
          <p:cNvPr id="5" name="Footer Placeholder 4"/>
          <p:cNvSpPr>
            <a:spLocks noGrp="1"/>
          </p:cNvSpPr>
          <p:nvPr>
            <p:ph type="ftr" sz="quarter" idx="11"/>
          </p:nvPr>
        </p:nvSpPr>
        <p:spPr/>
        <p:txBody>
          <a:bodyPr/>
          <a:lstStyle>
            <a:lvl1pPr>
              <a:defRPr>
                <a:ea typeface="微软雅黑" pitchFamily="34" charset="-122"/>
              </a:defRPr>
            </a:lvl1pPr>
          </a:lstStyle>
          <a:p>
            <a:endParaRPr lang="zh-CN" altLang="en-US" dirty="0"/>
          </a:p>
        </p:txBody>
      </p:sp>
      <p:sp>
        <p:nvSpPr>
          <p:cNvPr id="6" name="Slide Number Placeholder 5"/>
          <p:cNvSpPr>
            <a:spLocks noGrp="1"/>
          </p:cNvSpPr>
          <p:nvPr>
            <p:ph type="sldNum" sz="quarter" idx="12"/>
          </p:nvPr>
        </p:nvSpPr>
        <p:spPr/>
        <p:txBody>
          <a:bodyPr/>
          <a:lstStyle>
            <a:lvl1pPr>
              <a:defRPr>
                <a:solidFill>
                  <a:schemeClr val="tx1"/>
                </a:solidFill>
                <a:ea typeface="微软雅黑" pitchFamily="34" charset="-122"/>
              </a:defRPr>
            </a:lvl1pPr>
          </a:lstStyle>
          <a:p>
            <a:fld id="{00A46A28-D912-4871-9A1F-25EA6414A6CC}" type="slidenum">
              <a:rPr lang="zh-CN" altLang="en-US" smtClean="0"/>
              <a:t>‹#›</a:t>
            </a:fld>
            <a:endParaRPr lang="zh-CN" altLang="en-US"/>
          </a:p>
        </p:txBody>
      </p:sp>
    </p:spTree>
    <p:extLst>
      <p:ext uri="{BB962C8B-B14F-4D97-AF65-F5344CB8AC3E}">
        <p14:creationId xmlns:p14="http://schemas.microsoft.com/office/powerpoint/2010/main" val="315734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5D0D21-825C-452F-B45A-A92A04E759E0}" type="datetimeFigureOut">
              <a:rPr lang="zh-CN" altLang="en-US" smtClean="0"/>
              <a:t>2021/4/30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0A46A28-D912-4871-9A1F-25EA6414A6CC}" type="slidenum">
              <a:rPr lang="zh-CN" altLang="en-US" smtClean="0"/>
              <a:t>‹#›</a:t>
            </a:fld>
            <a:endParaRPr lang="zh-CN" altLang="en-US"/>
          </a:p>
        </p:txBody>
      </p:sp>
    </p:spTree>
    <p:extLst>
      <p:ext uri="{BB962C8B-B14F-4D97-AF65-F5344CB8AC3E}">
        <p14:creationId xmlns:p14="http://schemas.microsoft.com/office/powerpoint/2010/main" val="252926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微软雅黑" pitchFamily="34" charset="-122"/>
              </a:defRPr>
            </a:lvl1pPr>
          </a:lstStyle>
          <a:p>
            <a:fld id="{CC5D0D21-825C-452F-B45A-A92A04E759E0}" type="datetimeFigureOut">
              <a:rPr lang="zh-CN" altLang="en-US" smtClean="0"/>
              <a:t>2021/4/30</a:t>
            </a:fld>
            <a:endParaRPr lang="zh-CN" altLang="en-US"/>
          </a:p>
        </p:txBody>
      </p:sp>
      <p:sp>
        <p:nvSpPr>
          <p:cNvPr id="3" name="Footer Placeholder 2"/>
          <p:cNvSpPr>
            <a:spLocks noGrp="1"/>
          </p:cNvSpPr>
          <p:nvPr>
            <p:ph type="ftr" sz="quarter" idx="11"/>
          </p:nvPr>
        </p:nvSpPr>
        <p:spPr/>
        <p:txBody>
          <a:bodyPr/>
          <a:lstStyle>
            <a:lvl1pPr>
              <a:defRPr>
                <a:ea typeface="微软雅黑" pitchFamily="34" charset="-122"/>
              </a:defRPr>
            </a:lvl1pPr>
          </a:lstStyle>
          <a:p>
            <a:endParaRPr lang="zh-CN" altLang="en-US"/>
          </a:p>
        </p:txBody>
      </p:sp>
      <p:sp>
        <p:nvSpPr>
          <p:cNvPr id="4" name="Slide Number Placeholder 3"/>
          <p:cNvSpPr>
            <a:spLocks noGrp="1"/>
          </p:cNvSpPr>
          <p:nvPr>
            <p:ph type="sldNum" sz="quarter" idx="12"/>
          </p:nvPr>
        </p:nvSpPr>
        <p:spPr/>
        <p:txBody>
          <a:bodyPr/>
          <a:lstStyle>
            <a:lvl1pPr>
              <a:defRPr>
                <a:ea typeface="微软雅黑" pitchFamily="34" charset="-122"/>
              </a:defRPr>
            </a:lvl1pPr>
          </a:lstStyle>
          <a:p>
            <a:fld id="{00A46A28-D912-4871-9A1F-25EA6414A6CC}" type="slidenum">
              <a:rPr lang="zh-CN" altLang="en-US" smtClean="0"/>
              <a:t>‹#›</a:t>
            </a:fld>
            <a:endParaRPr lang="zh-CN" altLang="en-US"/>
          </a:p>
        </p:txBody>
      </p:sp>
    </p:spTree>
    <p:extLst>
      <p:ext uri="{BB962C8B-B14F-4D97-AF65-F5344CB8AC3E}">
        <p14:creationId xmlns:p14="http://schemas.microsoft.com/office/powerpoint/2010/main" val="262418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绪论">
    <p:spTree>
      <p:nvGrpSpPr>
        <p:cNvPr id="1" name=""/>
        <p:cNvGrpSpPr/>
        <p:nvPr/>
      </p:nvGrpSpPr>
      <p:grpSpPr>
        <a:xfrm>
          <a:off x="0" y="0"/>
          <a:ext cx="0" cy="0"/>
          <a:chOff x="0" y="0"/>
          <a:chExt cx="0" cy="0"/>
        </a:xfrm>
      </p:grpSpPr>
      <p:sp>
        <p:nvSpPr>
          <p:cNvPr id="7" name="矩形 6"/>
          <p:cNvSpPr/>
          <p:nvPr/>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graphicFrame>
        <p:nvGraphicFramePr>
          <p:cNvPr id="8" name="表格 7"/>
          <p:cNvGraphicFramePr>
            <a:graphicFrameLocks noGrp="1"/>
          </p:cNvGraphicFramePr>
          <p:nvPr>
            <p:extLst>
              <p:ext uri="{D42A27DB-BD31-4B8C-83A1-F6EECF244321}">
                <p14:modId xmlns:p14="http://schemas.microsoft.com/office/powerpoint/2010/main" val="258140885"/>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sz="1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经典</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理论、算法回顾</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提出的多类</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理论方案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一个多类</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算法框架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一个新的</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实现算法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实践及其应用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矩形 10"/>
          <p:cNvSpPr/>
          <p:nvPr/>
        </p:nvSpPr>
        <p:spPr>
          <a:xfrm>
            <a:off x="0" y="1272663"/>
            <a:ext cx="1691680" cy="7881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背景</a:t>
            </a:r>
          </a:p>
        </p:txBody>
      </p:sp>
      <p:sp>
        <p:nvSpPr>
          <p:cNvPr id="12" name="等腰三角形 11"/>
          <p:cNvSpPr/>
          <p:nvPr/>
        </p:nvSpPr>
        <p:spPr>
          <a:xfrm rot="16200000">
            <a:off x="1547664" y="1594747"/>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直角三角形 17"/>
          <p:cNvSpPr/>
          <p:nvPr/>
        </p:nvSpPr>
        <p:spPr>
          <a:xfrm flipH="1">
            <a:off x="11277602" y="6019803"/>
            <a:ext cx="950295" cy="853427"/>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zh-CN" altLang="en-US" sz="1800"/>
          </a:p>
        </p:txBody>
      </p:sp>
      <p:sp>
        <p:nvSpPr>
          <p:cNvPr id="19" name="五边形 18"/>
          <p:cNvSpPr/>
          <p:nvPr/>
        </p:nvSpPr>
        <p:spPr>
          <a:xfrm flipH="1">
            <a:off x="11382169" y="6369172"/>
            <a:ext cx="986607" cy="504056"/>
          </a:xfrm>
          <a:prstGeom prst="homePlate">
            <a:avLst/>
          </a:prstGeom>
          <a:no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sz="1800" kern="0" dirty="0">
              <a:solidFill>
                <a:sysClr val="window" lastClr="FFFFFF"/>
              </a:solidFill>
              <a:latin typeface="Calibri"/>
              <a:ea typeface="宋体"/>
            </a:endParaRPr>
          </a:p>
        </p:txBody>
      </p:sp>
    </p:spTree>
    <p:extLst>
      <p:ext uri="{BB962C8B-B14F-4D97-AF65-F5344CB8AC3E}">
        <p14:creationId xmlns:p14="http://schemas.microsoft.com/office/powerpoint/2010/main" val="3849072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研究方法">
    <p:spTree>
      <p:nvGrpSpPr>
        <p:cNvPr id="1" name=""/>
        <p:cNvGrpSpPr/>
        <p:nvPr/>
      </p:nvGrpSpPr>
      <p:grpSpPr>
        <a:xfrm>
          <a:off x="0" y="0"/>
          <a:ext cx="0" cy="0"/>
          <a:chOff x="0" y="0"/>
          <a:chExt cx="0" cy="0"/>
        </a:xfrm>
      </p:grpSpPr>
      <p:sp>
        <p:nvSpPr>
          <p:cNvPr id="7" name="矩形 6"/>
          <p:cNvSpPr/>
          <p:nvPr/>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2" name="直角三角形 11"/>
          <p:cNvSpPr/>
          <p:nvPr/>
        </p:nvSpPr>
        <p:spPr>
          <a:xfrm flipH="1">
            <a:off x="11277602" y="6019803"/>
            <a:ext cx="950295" cy="853427"/>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zh-CN" altLang="en-US" sz="1800"/>
          </a:p>
        </p:txBody>
      </p:sp>
      <p:sp>
        <p:nvSpPr>
          <p:cNvPr id="18" name="五边形 17"/>
          <p:cNvSpPr/>
          <p:nvPr/>
        </p:nvSpPr>
        <p:spPr>
          <a:xfrm flipH="1">
            <a:off x="11382169" y="6369172"/>
            <a:ext cx="986607" cy="504056"/>
          </a:xfrm>
          <a:prstGeom prst="homePlate">
            <a:avLst/>
          </a:prstGeom>
          <a:no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sz="1800" kern="0" dirty="0">
              <a:solidFill>
                <a:sysClr val="window" lastClr="FFFFFF"/>
              </a:solidFill>
              <a:latin typeface="Calibri"/>
              <a:ea typeface="宋体"/>
            </a:endParaRPr>
          </a:p>
        </p:txBody>
      </p:sp>
      <p:graphicFrame>
        <p:nvGraphicFramePr>
          <p:cNvPr id="9" name="表格 8">
            <a:extLst>
              <a:ext uri="{FF2B5EF4-FFF2-40B4-BE49-F238E27FC236}">
                <a16:creationId xmlns:a16="http://schemas.microsoft.com/office/drawing/2014/main" id="{3143B960-D996-48F7-AC51-40644AC45318}"/>
              </a:ext>
            </a:extLst>
          </p:cNvPr>
          <p:cNvGraphicFramePr>
            <a:graphicFrameLocks noGrp="1"/>
          </p:cNvGraphicFramePr>
          <p:nvPr userDrawn="1">
            <p:extLst>
              <p:ext uri="{D42A27DB-BD31-4B8C-83A1-F6EECF244321}">
                <p14:modId xmlns:p14="http://schemas.microsoft.com/office/powerpoint/2010/main" val="3996954372"/>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sz="16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背景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经典</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理论、算法回顾</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提出的多类</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理论方案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一个多类</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算法框架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一个新的</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实现算法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实践及其应用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矩形 9">
            <a:extLst>
              <a:ext uri="{FF2B5EF4-FFF2-40B4-BE49-F238E27FC236}">
                <a16:creationId xmlns:a16="http://schemas.microsoft.com/office/drawing/2014/main" id="{4B085699-8513-4E62-8473-9E31F1EB28D6}"/>
              </a:ext>
            </a:extLst>
          </p:cNvPr>
          <p:cNvSpPr/>
          <p:nvPr userDrawn="1"/>
        </p:nvSpPr>
        <p:spPr>
          <a:xfrm>
            <a:off x="0" y="2067422"/>
            <a:ext cx="1691680" cy="7881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经典</a:t>
            </a:r>
            <a:r>
              <a:rPr lang="en-US" altLang="zh-CN" sz="1400">
                <a:latin typeface="微软雅黑" panose="020B0503020204020204" pitchFamily="34" charset="-122"/>
                <a:ea typeface="微软雅黑" panose="020B0503020204020204" pitchFamily="34" charset="-122"/>
              </a:rPr>
              <a:t>DA</a:t>
            </a:r>
          </a:p>
          <a:p>
            <a:pPr algn="ctr"/>
            <a:r>
              <a:rPr lang="zh-CN" altLang="en-US" sz="1400">
                <a:latin typeface="微软雅黑" panose="020B0503020204020204" pitchFamily="34" charset="-122"/>
                <a:ea typeface="微软雅黑" panose="020B0503020204020204" pitchFamily="34" charset="-122"/>
              </a:rPr>
              <a:t>理论、算法回顾</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11417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关键技术">
    <p:spTree>
      <p:nvGrpSpPr>
        <p:cNvPr id="1" name=""/>
        <p:cNvGrpSpPr/>
        <p:nvPr/>
      </p:nvGrpSpPr>
      <p:grpSpPr>
        <a:xfrm>
          <a:off x="0" y="0"/>
          <a:ext cx="0" cy="0"/>
          <a:chOff x="0" y="0"/>
          <a:chExt cx="0" cy="0"/>
        </a:xfrm>
      </p:grpSpPr>
      <p:sp>
        <p:nvSpPr>
          <p:cNvPr id="7" name="矩形 6"/>
          <p:cNvSpPr/>
          <p:nvPr/>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0" name="直角三角形 9"/>
          <p:cNvSpPr/>
          <p:nvPr/>
        </p:nvSpPr>
        <p:spPr>
          <a:xfrm flipH="1">
            <a:off x="11277602" y="6019803"/>
            <a:ext cx="950295" cy="853427"/>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zh-CN" altLang="en-US" sz="1800"/>
          </a:p>
        </p:txBody>
      </p:sp>
      <p:sp>
        <p:nvSpPr>
          <p:cNvPr id="11" name="五边形 10"/>
          <p:cNvSpPr/>
          <p:nvPr/>
        </p:nvSpPr>
        <p:spPr>
          <a:xfrm flipH="1">
            <a:off x="11382169" y="6369172"/>
            <a:ext cx="986607" cy="504056"/>
          </a:xfrm>
          <a:prstGeom prst="homePlate">
            <a:avLst/>
          </a:prstGeom>
          <a:no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sz="1800" kern="0" dirty="0">
              <a:solidFill>
                <a:sysClr val="window" lastClr="FFFFFF"/>
              </a:solidFill>
              <a:latin typeface="Calibri"/>
              <a:ea typeface="宋体"/>
            </a:endParaRPr>
          </a:p>
        </p:txBody>
      </p:sp>
      <p:graphicFrame>
        <p:nvGraphicFramePr>
          <p:cNvPr id="9" name="表格 8">
            <a:extLst>
              <a:ext uri="{FF2B5EF4-FFF2-40B4-BE49-F238E27FC236}">
                <a16:creationId xmlns:a16="http://schemas.microsoft.com/office/drawing/2014/main" id="{45C4FDE2-C525-4B33-8B22-FC367179E2A4}"/>
              </a:ext>
            </a:extLst>
          </p:cNvPr>
          <p:cNvGraphicFramePr>
            <a:graphicFrameLocks noGrp="1"/>
          </p:cNvGraphicFramePr>
          <p:nvPr userDrawn="1">
            <p:extLst>
              <p:ext uri="{D42A27DB-BD31-4B8C-83A1-F6EECF244321}">
                <p14:modId xmlns:p14="http://schemas.microsoft.com/office/powerpoint/2010/main" val="2164152611"/>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sz="16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背景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经典</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理论、算法回顾</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提出的多类</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理论方案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一个多类</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算法框架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一个新的</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实现算法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实践及其应用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矩形 11">
            <a:extLst>
              <a:ext uri="{FF2B5EF4-FFF2-40B4-BE49-F238E27FC236}">
                <a16:creationId xmlns:a16="http://schemas.microsoft.com/office/drawing/2014/main" id="{8C824471-92BC-4E8B-9B4C-A440529E5767}"/>
              </a:ext>
            </a:extLst>
          </p:cNvPr>
          <p:cNvSpPr/>
          <p:nvPr userDrawn="1"/>
        </p:nvSpPr>
        <p:spPr>
          <a:xfrm>
            <a:off x="0" y="2856573"/>
            <a:ext cx="1691680" cy="7881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提出的多类</a:t>
            </a:r>
            <a:r>
              <a:rPr lang="en-US" altLang="zh-CN" sz="1400" dirty="0">
                <a:latin typeface="微软雅黑" panose="020B0503020204020204" pitchFamily="34" charset="-122"/>
                <a:ea typeface="微软雅黑" panose="020B0503020204020204" pitchFamily="34" charset="-122"/>
              </a:rPr>
              <a:t>DA</a:t>
            </a:r>
          </a:p>
          <a:p>
            <a:pPr algn="ctr"/>
            <a:r>
              <a:rPr lang="zh-CN" altLang="en-US" sz="1400" dirty="0">
                <a:latin typeface="微软雅黑" panose="020B0503020204020204" pitchFamily="34" charset="-122"/>
                <a:ea typeface="微软雅黑" panose="020B0503020204020204" pitchFamily="34" charset="-122"/>
              </a:rPr>
              <a:t>理论方案</a:t>
            </a:r>
          </a:p>
        </p:txBody>
      </p:sp>
    </p:spTree>
    <p:extLst>
      <p:ext uri="{BB962C8B-B14F-4D97-AF65-F5344CB8AC3E}">
        <p14:creationId xmlns:p14="http://schemas.microsoft.com/office/powerpoint/2010/main" val="3713911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成果与应用">
    <p:spTree>
      <p:nvGrpSpPr>
        <p:cNvPr id="1" name=""/>
        <p:cNvGrpSpPr/>
        <p:nvPr/>
      </p:nvGrpSpPr>
      <p:grpSpPr>
        <a:xfrm>
          <a:off x="0" y="0"/>
          <a:ext cx="0" cy="0"/>
          <a:chOff x="0" y="0"/>
          <a:chExt cx="0" cy="0"/>
        </a:xfrm>
      </p:grpSpPr>
      <p:sp>
        <p:nvSpPr>
          <p:cNvPr id="7" name="矩形 6"/>
          <p:cNvSpPr/>
          <p:nvPr/>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4" name="直角三角形 13"/>
          <p:cNvSpPr/>
          <p:nvPr/>
        </p:nvSpPr>
        <p:spPr>
          <a:xfrm flipH="1">
            <a:off x="11277602" y="6019803"/>
            <a:ext cx="950295" cy="853427"/>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zh-CN" altLang="en-US" sz="1800"/>
          </a:p>
        </p:txBody>
      </p:sp>
      <p:sp>
        <p:nvSpPr>
          <p:cNvPr id="15" name="五边形 14"/>
          <p:cNvSpPr/>
          <p:nvPr/>
        </p:nvSpPr>
        <p:spPr>
          <a:xfrm flipH="1">
            <a:off x="11382169" y="6369172"/>
            <a:ext cx="986607" cy="504056"/>
          </a:xfrm>
          <a:prstGeom prst="homePlate">
            <a:avLst/>
          </a:prstGeom>
          <a:no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sz="1800" kern="0" dirty="0">
              <a:solidFill>
                <a:sysClr val="window" lastClr="FFFFFF"/>
              </a:solidFill>
              <a:latin typeface="Calibri"/>
              <a:ea typeface="宋体"/>
            </a:endParaRPr>
          </a:p>
        </p:txBody>
      </p:sp>
      <p:graphicFrame>
        <p:nvGraphicFramePr>
          <p:cNvPr id="9" name="表格 8">
            <a:extLst>
              <a:ext uri="{FF2B5EF4-FFF2-40B4-BE49-F238E27FC236}">
                <a16:creationId xmlns:a16="http://schemas.microsoft.com/office/drawing/2014/main" id="{2FE669C5-7306-4EB2-BBC7-7EF1CC9BC6D8}"/>
              </a:ext>
            </a:extLst>
          </p:cNvPr>
          <p:cNvGraphicFramePr>
            <a:graphicFrameLocks noGrp="1"/>
          </p:cNvGraphicFramePr>
          <p:nvPr userDrawn="1">
            <p:extLst>
              <p:ext uri="{D42A27DB-BD31-4B8C-83A1-F6EECF244321}">
                <p14:modId xmlns:p14="http://schemas.microsoft.com/office/powerpoint/2010/main" val="3188402655"/>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sz="16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背景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经典</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理论、算法回顾</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提出的多类</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理论方案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一个多类</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算法框架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一个新的</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实现算法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实践及其应用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矩形 12">
            <a:extLst>
              <a:ext uri="{FF2B5EF4-FFF2-40B4-BE49-F238E27FC236}">
                <a16:creationId xmlns:a16="http://schemas.microsoft.com/office/drawing/2014/main" id="{3A6CD40C-7A99-4529-92B0-E6FA4CE1420D}"/>
              </a:ext>
            </a:extLst>
          </p:cNvPr>
          <p:cNvSpPr/>
          <p:nvPr userDrawn="1"/>
        </p:nvSpPr>
        <p:spPr>
          <a:xfrm>
            <a:off x="0" y="3644760"/>
            <a:ext cx="1691680" cy="7881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一个多类</a:t>
            </a:r>
            <a:r>
              <a:rPr lang="en-US" altLang="zh-CN" sz="1400" dirty="0">
                <a:latin typeface="微软雅黑" panose="020B0503020204020204" pitchFamily="34" charset="-122"/>
                <a:ea typeface="微软雅黑" panose="020B0503020204020204" pitchFamily="34" charset="-122"/>
              </a:rPr>
              <a:t>DA</a:t>
            </a:r>
          </a:p>
          <a:p>
            <a:pPr algn="ctr"/>
            <a:r>
              <a:rPr lang="zh-CN" altLang="en-US" sz="1400" dirty="0">
                <a:latin typeface="微软雅黑" panose="020B0503020204020204" pitchFamily="34" charset="-122"/>
                <a:ea typeface="微软雅黑" panose="020B0503020204020204" pitchFamily="34" charset="-122"/>
              </a:rPr>
              <a:t>算法框架</a:t>
            </a:r>
          </a:p>
        </p:txBody>
      </p:sp>
    </p:spTree>
    <p:extLst>
      <p:ext uri="{BB962C8B-B14F-4D97-AF65-F5344CB8AC3E}">
        <p14:creationId xmlns:p14="http://schemas.microsoft.com/office/powerpoint/2010/main" val="31459688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相关建议">
    <p:spTree>
      <p:nvGrpSpPr>
        <p:cNvPr id="1" name=""/>
        <p:cNvGrpSpPr/>
        <p:nvPr/>
      </p:nvGrpSpPr>
      <p:grpSpPr>
        <a:xfrm>
          <a:off x="0" y="0"/>
          <a:ext cx="0" cy="0"/>
          <a:chOff x="0" y="0"/>
          <a:chExt cx="0" cy="0"/>
        </a:xfrm>
      </p:grpSpPr>
      <p:sp>
        <p:nvSpPr>
          <p:cNvPr id="7" name="矩形 6"/>
          <p:cNvSpPr/>
          <p:nvPr/>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0" name="直角三角形 9"/>
          <p:cNvSpPr/>
          <p:nvPr/>
        </p:nvSpPr>
        <p:spPr>
          <a:xfrm flipH="1">
            <a:off x="11277602" y="6019803"/>
            <a:ext cx="950295" cy="853427"/>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zh-CN" altLang="en-US" sz="1800"/>
          </a:p>
        </p:txBody>
      </p:sp>
      <p:sp>
        <p:nvSpPr>
          <p:cNvPr id="11" name="五边形 10"/>
          <p:cNvSpPr/>
          <p:nvPr/>
        </p:nvSpPr>
        <p:spPr>
          <a:xfrm flipH="1">
            <a:off x="11382169" y="6369172"/>
            <a:ext cx="986607" cy="504056"/>
          </a:xfrm>
          <a:prstGeom prst="homePlate">
            <a:avLst/>
          </a:prstGeom>
          <a:no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sz="1800" kern="0" dirty="0">
              <a:solidFill>
                <a:sysClr val="window" lastClr="FFFFFF"/>
              </a:solidFill>
              <a:latin typeface="Calibri"/>
              <a:ea typeface="宋体"/>
            </a:endParaRPr>
          </a:p>
        </p:txBody>
      </p:sp>
      <p:graphicFrame>
        <p:nvGraphicFramePr>
          <p:cNvPr id="9" name="表格 8">
            <a:extLst>
              <a:ext uri="{FF2B5EF4-FFF2-40B4-BE49-F238E27FC236}">
                <a16:creationId xmlns:a16="http://schemas.microsoft.com/office/drawing/2014/main" id="{EBACA7E7-078A-488D-BC19-5495FEEED51A}"/>
              </a:ext>
            </a:extLst>
          </p:cNvPr>
          <p:cNvGraphicFramePr>
            <a:graphicFrameLocks noGrp="1"/>
          </p:cNvGraphicFramePr>
          <p:nvPr userDrawn="1">
            <p:extLst>
              <p:ext uri="{D42A27DB-BD31-4B8C-83A1-F6EECF244321}">
                <p14:modId xmlns:p14="http://schemas.microsoft.com/office/powerpoint/2010/main" val="3470739510"/>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sz="16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背景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经典</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理论、算法回顾</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提出的多类</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理论方案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一个多类</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算法框架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一个新的</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实现算法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实践及其应用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矩形 11">
            <a:extLst>
              <a:ext uri="{FF2B5EF4-FFF2-40B4-BE49-F238E27FC236}">
                <a16:creationId xmlns:a16="http://schemas.microsoft.com/office/drawing/2014/main" id="{EE5F6E75-7184-4A6C-B6F9-790C82A220F2}"/>
              </a:ext>
            </a:extLst>
          </p:cNvPr>
          <p:cNvSpPr/>
          <p:nvPr userDrawn="1"/>
        </p:nvSpPr>
        <p:spPr>
          <a:xfrm>
            <a:off x="0" y="4426061"/>
            <a:ext cx="1691680" cy="7881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一个新的</a:t>
            </a:r>
          </a:p>
          <a:p>
            <a:pPr algn="ctr"/>
            <a:r>
              <a:rPr lang="zh-CN" altLang="en-US" sz="1400" dirty="0">
                <a:latin typeface="微软雅黑" panose="020B0503020204020204" pitchFamily="34" charset="-122"/>
                <a:ea typeface="微软雅黑" panose="020B0503020204020204" pitchFamily="34" charset="-122"/>
              </a:rPr>
              <a:t>实现算法</a:t>
            </a:r>
          </a:p>
        </p:txBody>
      </p:sp>
    </p:spTree>
    <p:extLst>
      <p:ext uri="{BB962C8B-B14F-4D97-AF65-F5344CB8AC3E}">
        <p14:creationId xmlns:p14="http://schemas.microsoft.com/office/powerpoint/2010/main" val="16150019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论文总结">
    <p:spTree>
      <p:nvGrpSpPr>
        <p:cNvPr id="1" name=""/>
        <p:cNvGrpSpPr/>
        <p:nvPr/>
      </p:nvGrpSpPr>
      <p:grpSpPr>
        <a:xfrm>
          <a:off x="0" y="0"/>
          <a:ext cx="0" cy="0"/>
          <a:chOff x="0" y="0"/>
          <a:chExt cx="0" cy="0"/>
        </a:xfrm>
      </p:grpSpPr>
      <p:sp>
        <p:nvSpPr>
          <p:cNvPr id="7" name="矩形 6"/>
          <p:cNvSpPr/>
          <p:nvPr/>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0" name="直角三角形 9"/>
          <p:cNvSpPr/>
          <p:nvPr/>
        </p:nvSpPr>
        <p:spPr>
          <a:xfrm flipH="1">
            <a:off x="11277602" y="6019803"/>
            <a:ext cx="950295" cy="853427"/>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zh-CN" altLang="en-US" sz="1800"/>
          </a:p>
        </p:txBody>
      </p:sp>
      <p:sp>
        <p:nvSpPr>
          <p:cNvPr id="11" name="五边形 10"/>
          <p:cNvSpPr/>
          <p:nvPr/>
        </p:nvSpPr>
        <p:spPr>
          <a:xfrm flipH="1">
            <a:off x="11382169" y="6369172"/>
            <a:ext cx="986607" cy="504056"/>
          </a:xfrm>
          <a:prstGeom prst="homePlate">
            <a:avLst/>
          </a:prstGeom>
          <a:no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sz="1800" kern="0" dirty="0">
              <a:solidFill>
                <a:sysClr val="window" lastClr="FFFFFF"/>
              </a:solidFill>
              <a:latin typeface="Calibri"/>
              <a:ea typeface="宋体"/>
            </a:endParaRPr>
          </a:p>
        </p:txBody>
      </p:sp>
      <p:graphicFrame>
        <p:nvGraphicFramePr>
          <p:cNvPr id="9" name="表格 8">
            <a:extLst>
              <a:ext uri="{FF2B5EF4-FFF2-40B4-BE49-F238E27FC236}">
                <a16:creationId xmlns:a16="http://schemas.microsoft.com/office/drawing/2014/main" id="{A988F572-FF04-41EC-8717-F19A49002F7E}"/>
              </a:ext>
            </a:extLst>
          </p:cNvPr>
          <p:cNvGraphicFramePr>
            <a:graphicFrameLocks noGrp="1"/>
          </p:cNvGraphicFramePr>
          <p:nvPr userDrawn="1">
            <p:extLst>
              <p:ext uri="{D42A27DB-BD31-4B8C-83A1-F6EECF244321}">
                <p14:modId xmlns:p14="http://schemas.microsoft.com/office/powerpoint/2010/main" val="1727422031"/>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sz="16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背景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经典</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理论、算法回顾</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提出的多类</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理论方案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一个多类</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DA</a:t>
                      </a: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算法框架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一个新的</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实现算法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实践及其应用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矩形 11">
            <a:extLst>
              <a:ext uri="{FF2B5EF4-FFF2-40B4-BE49-F238E27FC236}">
                <a16:creationId xmlns:a16="http://schemas.microsoft.com/office/drawing/2014/main" id="{16AC6ED2-BB17-46B0-9F95-5D6F669A2793}"/>
              </a:ext>
            </a:extLst>
          </p:cNvPr>
          <p:cNvSpPr/>
          <p:nvPr userDrawn="1"/>
        </p:nvSpPr>
        <p:spPr>
          <a:xfrm>
            <a:off x="0" y="5231616"/>
            <a:ext cx="1691680" cy="7881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实践及其应用</a:t>
            </a:r>
          </a:p>
        </p:txBody>
      </p:sp>
    </p:spTree>
    <p:extLst>
      <p:ext uri="{BB962C8B-B14F-4D97-AF65-F5344CB8AC3E}">
        <p14:creationId xmlns:p14="http://schemas.microsoft.com/office/powerpoint/2010/main" val="40132203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72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9"/>
            <a:ext cx="7721600" cy="1371600"/>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09600" y="1752602"/>
            <a:ext cx="10160000" cy="43735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CC5D0D21-825C-452F-B45A-A92A04E759E0}" type="datetimeFigureOut">
              <a:rPr lang="zh-CN" altLang="en-US" smtClean="0"/>
              <a:t>2021/4/30</a:t>
            </a:fld>
            <a:endParaRPr lang="zh-CN" altLang="en-US"/>
          </a:p>
        </p:txBody>
      </p:sp>
      <p:sp>
        <p:nvSpPr>
          <p:cNvPr id="5" name="Footer Placeholder 4"/>
          <p:cNvSpPr>
            <a:spLocks noGrp="1"/>
          </p:cNvSpPr>
          <p:nvPr>
            <p:ph type="ftr" sz="quarter" idx="3"/>
          </p:nvPr>
        </p:nvSpPr>
        <p:spPr>
          <a:xfrm>
            <a:off x="609600" y="6492878"/>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zh-CN" altLang="en-US"/>
          </a:p>
        </p:txBody>
      </p:sp>
      <p:sp>
        <p:nvSpPr>
          <p:cNvPr id="6" name="Slide Number Placeholder 5"/>
          <p:cNvSpPr>
            <a:spLocks noGrp="1"/>
          </p:cNvSpPr>
          <p:nvPr>
            <p:ph type="sldNum" sz="quarter" idx="4"/>
          </p:nvPr>
        </p:nvSpPr>
        <p:spPr>
          <a:xfrm rot="16200000">
            <a:off x="11189126" y="5824647"/>
            <a:ext cx="1315721" cy="486833"/>
          </a:xfrm>
          <a:prstGeom prst="rect">
            <a:avLst/>
          </a:prstGeom>
        </p:spPr>
        <p:txBody>
          <a:bodyPr vert="horz" lIns="91440" tIns="45720" rIns="91440" bIns="45720" rtlCol="0" anchor="ctr"/>
          <a:lstStyle>
            <a:lvl1pPr algn="l">
              <a:defRPr sz="2400" b="1">
                <a:solidFill>
                  <a:schemeClr val="tx2"/>
                </a:solidFill>
              </a:defRPr>
            </a:lvl1pPr>
          </a:lstStyle>
          <a:p>
            <a:fld id="{00A46A28-D912-4871-9A1F-25EA6414A6CC}" type="slidenum">
              <a:rPr lang="zh-CN" altLang="en-US" smtClean="0"/>
              <a:t>‹#›</a:t>
            </a:fld>
            <a:endParaRPr lang="zh-CN" altLang="en-US"/>
          </a:p>
        </p:txBody>
      </p:sp>
      <p:sp>
        <p:nvSpPr>
          <p:cNvPr id="7" name="Rectangle 6"/>
          <p:cNvSpPr/>
          <p:nvPr/>
        </p:nvSpPr>
        <p:spPr>
          <a:xfrm>
            <a:off x="12001500" y="0"/>
            <a:ext cx="190501" cy="1371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2001500" y="1371600"/>
            <a:ext cx="190501" cy="5486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圆角矩形 8"/>
          <p:cNvSpPr/>
          <p:nvPr/>
        </p:nvSpPr>
        <p:spPr>
          <a:xfrm>
            <a:off x="0" y="6489699"/>
            <a:ext cx="9474201" cy="368300"/>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ea typeface="微软雅黑" pitchFamily="34" charset="-122"/>
            </a:endParaRPr>
          </a:p>
        </p:txBody>
      </p:sp>
      <p:sp>
        <p:nvSpPr>
          <p:cNvPr id="10" name="圆角矩形 9"/>
          <p:cNvSpPr/>
          <p:nvPr/>
        </p:nvSpPr>
        <p:spPr>
          <a:xfrm>
            <a:off x="10833102" y="6489698"/>
            <a:ext cx="1358900" cy="368300"/>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ea typeface="微软雅黑" pitchFamily="34" charset="-122"/>
            </a:endParaRPr>
          </a:p>
        </p:txBody>
      </p:sp>
      <p:sp>
        <p:nvSpPr>
          <p:cNvPr id="11" name="文本框 9"/>
          <p:cNvSpPr txBox="1"/>
          <p:nvPr/>
        </p:nvSpPr>
        <p:spPr>
          <a:xfrm>
            <a:off x="9474201" y="6477001"/>
            <a:ext cx="1358900" cy="369332"/>
          </a:xfrm>
          <a:prstGeom prst="rect">
            <a:avLst/>
          </a:prstGeom>
          <a:noFill/>
        </p:spPr>
        <p:txBody>
          <a:bodyPr wrap="square" rtlCol="0">
            <a:spAutoFit/>
          </a:bodyPr>
          <a:lstStyle/>
          <a:p>
            <a:pPr algn="ctr"/>
            <a:r>
              <a:rPr lang="en-US" altLang="zh-CN" sz="1800" b="0" dirty="0">
                <a:solidFill>
                  <a:schemeClr val="tx1">
                    <a:lumMod val="75000"/>
                    <a:lumOff val="25000"/>
                  </a:schemeClr>
                </a:solidFill>
                <a:latin typeface="微软雅黑" panose="020B0503020204020204" pitchFamily="34" charset="-122"/>
                <a:ea typeface="微软雅黑" panose="020B0503020204020204" pitchFamily="34" charset="-122"/>
              </a:rPr>
              <a:t>Gorilla</a:t>
            </a: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800" b="0" dirty="0">
                <a:solidFill>
                  <a:schemeClr val="tx1">
                    <a:lumMod val="75000"/>
                    <a:lumOff val="25000"/>
                  </a:schemeClr>
                </a:solidFill>
                <a:latin typeface="微软雅黑" panose="020B0503020204020204" pitchFamily="34" charset="-122"/>
                <a:ea typeface="微软雅黑" panose="020B0503020204020204" pitchFamily="34" charset="-122"/>
              </a:rPr>
              <a:t>Lab</a:t>
            </a:r>
            <a:endPar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2757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378"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378" rtl="0" eaLnBrk="1" latinLnBrk="0" hangingPunct="1">
        <a:spcBef>
          <a:spcPct val="20000"/>
        </a:spcBef>
        <a:spcAft>
          <a:spcPts val="600"/>
        </a:spcAft>
        <a:buFont typeface="Arial" pitchFamily="34" charset="0"/>
        <a:buNone/>
        <a:defRPr sz="2000" b="1" kern="1200">
          <a:solidFill>
            <a:schemeClr val="tx1"/>
          </a:solidFill>
          <a:latin typeface="+mn-lt"/>
          <a:ea typeface="微软雅黑" pitchFamily="34" charset="-122"/>
          <a:cs typeface="+mn-cs"/>
        </a:defRPr>
      </a:lvl1pPr>
      <a:lvl2pPr marL="457189" indent="-182876" algn="l" defTabSz="914378" rtl="0" eaLnBrk="1" latinLnBrk="0" hangingPunct="1">
        <a:spcBef>
          <a:spcPct val="20000"/>
        </a:spcBef>
        <a:buClr>
          <a:schemeClr val="tx2"/>
        </a:buClr>
        <a:buFont typeface="Arial" pitchFamily="34" charset="0"/>
        <a:buChar char="•"/>
        <a:defRPr sz="2000" kern="1200">
          <a:solidFill>
            <a:schemeClr val="tx1"/>
          </a:solidFill>
          <a:latin typeface="+mn-lt"/>
          <a:ea typeface="微软雅黑" pitchFamily="34" charset="-122"/>
          <a:cs typeface="+mn-cs"/>
        </a:defRPr>
      </a:lvl2pPr>
      <a:lvl3pPr marL="1142972" indent="-228594" algn="l" defTabSz="914378" rtl="0" eaLnBrk="1" latinLnBrk="0" hangingPunct="1">
        <a:spcBef>
          <a:spcPct val="20000"/>
        </a:spcBef>
        <a:buClr>
          <a:schemeClr val="tx2"/>
        </a:buClr>
        <a:buFont typeface="Arial" pitchFamily="34" charset="0"/>
        <a:buChar char="•"/>
        <a:defRPr sz="1800" kern="1200">
          <a:solidFill>
            <a:schemeClr val="tx1"/>
          </a:solidFill>
          <a:latin typeface="+mn-lt"/>
          <a:ea typeface="微软雅黑" pitchFamily="34" charset="-122"/>
          <a:cs typeface="+mn-cs"/>
        </a:defRPr>
      </a:lvl3pPr>
      <a:lvl4pPr marL="1600160" indent="-228594" algn="l" defTabSz="914378" rtl="0" eaLnBrk="1" latinLnBrk="0" hangingPunct="1">
        <a:spcBef>
          <a:spcPct val="20000"/>
        </a:spcBef>
        <a:buClr>
          <a:schemeClr val="tx2"/>
        </a:buClr>
        <a:buFont typeface="Arial" pitchFamily="34" charset="0"/>
        <a:buChar char="•"/>
        <a:defRPr sz="1800" kern="1200">
          <a:solidFill>
            <a:schemeClr val="tx1"/>
          </a:solidFill>
          <a:latin typeface="+mn-lt"/>
          <a:ea typeface="微软雅黑" pitchFamily="34" charset="-122"/>
          <a:cs typeface="+mn-cs"/>
        </a:defRPr>
      </a:lvl4pPr>
      <a:lvl5pPr marL="2057348" indent="-228594" algn="l" defTabSz="914378" rtl="0" eaLnBrk="1" latinLnBrk="0" hangingPunct="1">
        <a:spcBef>
          <a:spcPct val="20000"/>
        </a:spcBef>
        <a:buClr>
          <a:schemeClr val="tx2"/>
        </a:buClr>
        <a:buFont typeface="Arial" pitchFamily="34" charset="0"/>
        <a:buChar char="•"/>
        <a:defRPr sz="1800" kern="1200" baseline="0">
          <a:solidFill>
            <a:schemeClr val="tx1"/>
          </a:solidFill>
          <a:latin typeface="+mn-lt"/>
          <a:ea typeface="微软雅黑" pitchFamily="34" charset="-122"/>
          <a:cs typeface="+mn-cs"/>
        </a:defRPr>
      </a:lvl5pPr>
      <a:lvl6pPr marL="2514537" indent="-228594" algn="l" defTabSz="914378"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726" indent="-228594" algn="l" defTabSz="914378"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8915" indent="-228594" algn="l" defTabSz="914378"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103" indent="-228594" algn="l" defTabSz="914378"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B795C007-86D1-48C9-873F-7EEC1346B407}"/>
              </a:ext>
            </a:extLst>
          </p:cNvPr>
          <p:cNvSpPr txBox="1"/>
          <p:nvPr/>
        </p:nvSpPr>
        <p:spPr>
          <a:xfrm>
            <a:off x="1900228" y="2200117"/>
            <a:ext cx="8391544" cy="1077218"/>
          </a:xfrm>
          <a:prstGeom prst="rect">
            <a:avLst/>
          </a:prstGeom>
          <a:noFill/>
        </p:spPr>
        <p:txBody>
          <a:bodyPr wrap="square" rtlCol="0">
            <a:spAutoFit/>
          </a:bodyPr>
          <a:lstStyle/>
          <a:p>
            <a:pPr algn="ctr"/>
            <a:r>
              <a:rPr lang="en-US" altLang="zh-CN" sz="3200" dirty="0"/>
              <a:t>Unsupervised Multi-Class Domain Adaptation: Theory, Algorithms, and Practice</a:t>
            </a:r>
            <a:endParaRPr lang="zh-CN" altLang="en-US" sz="3200" dirty="0"/>
          </a:p>
        </p:txBody>
      </p:sp>
      <p:sp>
        <p:nvSpPr>
          <p:cNvPr id="8" name="文本框 7">
            <a:extLst>
              <a:ext uri="{FF2B5EF4-FFF2-40B4-BE49-F238E27FC236}">
                <a16:creationId xmlns:a16="http://schemas.microsoft.com/office/drawing/2014/main" id="{93D65152-E6DC-4787-97F8-CF3EE9FCBF09}"/>
              </a:ext>
            </a:extLst>
          </p:cNvPr>
          <p:cNvSpPr txBox="1"/>
          <p:nvPr/>
        </p:nvSpPr>
        <p:spPr>
          <a:xfrm>
            <a:off x="2221562" y="4203384"/>
            <a:ext cx="7838981" cy="1415772"/>
          </a:xfrm>
          <a:prstGeom prst="rect">
            <a:avLst/>
          </a:prstGeom>
          <a:noFill/>
        </p:spPr>
        <p:txBody>
          <a:bodyPr wrap="square" rtlCol="0">
            <a:spAutoFit/>
          </a:bodyPr>
          <a:lstStyle/>
          <a:p>
            <a:pPr algn="ctr"/>
            <a:r>
              <a:rPr lang="en-US" altLang="zh-CN" sz="1800" dirty="0">
                <a:solidFill>
                  <a:schemeClr val="tx1">
                    <a:lumMod val="50000"/>
                    <a:lumOff val="50000"/>
                  </a:schemeClr>
                </a:solidFill>
              </a:rPr>
              <a:t>Yabin Zhang*</a:t>
            </a:r>
            <a:r>
              <a:rPr lang="en-US" altLang="zh-CN" sz="1800" baseline="30000" dirty="0">
                <a:solidFill>
                  <a:schemeClr val="tx1">
                    <a:lumMod val="50000"/>
                    <a:lumOff val="50000"/>
                  </a:schemeClr>
                </a:solidFill>
              </a:rPr>
              <a:t>12</a:t>
            </a:r>
            <a:r>
              <a:rPr lang="en-US" altLang="zh-CN" sz="1800" dirty="0">
                <a:solidFill>
                  <a:schemeClr val="tx1">
                    <a:lumMod val="50000"/>
                    <a:lumOff val="50000"/>
                  </a:schemeClr>
                </a:solidFill>
              </a:rPr>
              <a:t>, </a:t>
            </a:r>
            <a:r>
              <a:rPr lang="en-US" altLang="zh-CN" sz="1800" b="1" dirty="0">
                <a:solidFill>
                  <a:schemeClr val="tx1">
                    <a:lumMod val="50000"/>
                    <a:lumOff val="50000"/>
                  </a:schemeClr>
                </a:solidFill>
              </a:rPr>
              <a:t>Bin Deng</a:t>
            </a:r>
            <a:r>
              <a:rPr lang="en-US" altLang="zh-CN" sz="1800" dirty="0">
                <a:solidFill>
                  <a:schemeClr val="tx1">
                    <a:lumMod val="50000"/>
                    <a:lumOff val="50000"/>
                  </a:schemeClr>
                </a:solidFill>
              </a:rPr>
              <a:t>*</a:t>
            </a:r>
            <a:r>
              <a:rPr lang="en-US" altLang="zh-CN" sz="1800" baseline="30000" dirty="0">
                <a:solidFill>
                  <a:schemeClr val="tx1">
                    <a:lumMod val="50000"/>
                    <a:lumOff val="50000"/>
                  </a:schemeClr>
                </a:solidFill>
              </a:rPr>
              <a:t>1</a:t>
            </a:r>
            <a:r>
              <a:rPr lang="en-US" altLang="zh-CN" sz="1800" dirty="0">
                <a:solidFill>
                  <a:schemeClr val="tx1">
                    <a:lumMod val="50000"/>
                    <a:lumOff val="50000"/>
                  </a:schemeClr>
                </a:solidFill>
              </a:rPr>
              <a:t>, Hui Tang</a:t>
            </a:r>
            <a:r>
              <a:rPr lang="en-US" altLang="zh-CN" sz="1800" baseline="30000" dirty="0">
                <a:solidFill>
                  <a:schemeClr val="tx1">
                    <a:lumMod val="50000"/>
                    <a:lumOff val="50000"/>
                  </a:schemeClr>
                </a:solidFill>
              </a:rPr>
              <a:t>1</a:t>
            </a:r>
            <a:r>
              <a:rPr lang="en-US" altLang="zh-CN" sz="1800" dirty="0">
                <a:solidFill>
                  <a:schemeClr val="tx1">
                    <a:lumMod val="50000"/>
                    <a:lumOff val="50000"/>
                  </a:schemeClr>
                </a:solidFill>
              </a:rPr>
              <a:t>, Lei Zhang</a:t>
            </a:r>
            <a:r>
              <a:rPr lang="en-US" altLang="zh-CN" sz="1800" baseline="30000" dirty="0">
                <a:solidFill>
                  <a:schemeClr val="tx1">
                    <a:lumMod val="50000"/>
                    <a:lumOff val="50000"/>
                  </a:schemeClr>
                </a:solidFill>
              </a:rPr>
              <a:t>2</a:t>
            </a:r>
            <a:r>
              <a:rPr lang="en-US" altLang="zh-CN" sz="1800" dirty="0">
                <a:solidFill>
                  <a:schemeClr val="tx1">
                    <a:lumMod val="50000"/>
                    <a:lumOff val="50000"/>
                  </a:schemeClr>
                </a:solidFill>
              </a:rPr>
              <a:t>, and </a:t>
            </a:r>
            <a:r>
              <a:rPr lang="en-US" altLang="zh-CN" sz="1800" dirty="0" err="1">
                <a:solidFill>
                  <a:schemeClr val="tx1">
                    <a:lumMod val="50000"/>
                    <a:lumOff val="50000"/>
                  </a:schemeClr>
                </a:solidFill>
              </a:rPr>
              <a:t>Kui</a:t>
            </a:r>
            <a:r>
              <a:rPr lang="en-US" altLang="zh-CN" sz="1800" dirty="0">
                <a:solidFill>
                  <a:schemeClr val="tx1">
                    <a:lumMod val="50000"/>
                    <a:lumOff val="50000"/>
                  </a:schemeClr>
                </a:solidFill>
              </a:rPr>
              <a:t> Jia</a:t>
            </a:r>
            <a:r>
              <a:rPr lang="en-US" altLang="zh-CN" sz="1800" baseline="30000" dirty="0">
                <a:solidFill>
                  <a:schemeClr val="tx1">
                    <a:lumMod val="50000"/>
                    <a:lumOff val="50000"/>
                  </a:schemeClr>
                </a:solidFill>
              </a:rPr>
              <a:t>#1</a:t>
            </a:r>
          </a:p>
          <a:p>
            <a:pPr algn="ctr"/>
            <a:endParaRPr lang="en-US" altLang="zh-CN" sz="1800" dirty="0">
              <a:solidFill>
                <a:schemeClr val="tx1">
                  <a:lumMod val="50000"/>
                  <a:lumOff val="50000"/>
                </a:schemeClr>
              </a:solidFill>
            </a:endParaRPr>
          </a:p>
          <a:p>
            <a:pPr algn="ctr"/>
            <a:r>
              <a:rPr lang="en-US" altLang="zh-CN" sz="1800" dirty="0">
                <a:solidFill>
                  <a:schemeClr val="tx1">
                    <a:lumMod val="50000"/>
                    <a:lumOff val="50000"/>
                  </a:schemeClr>
                </a:solidFill>
              </a:rPr>
              <a:t>South China University of Technology</a:t>
            </a:r>
            <a:r>
              <a:rPr lang="en-US" altLang="zh-CN" sz="1800" baseline="30000" dirty="0">
                <a:solidFill>
                  <a:schemeClr val="tx1">
                    <a:lumMod val="50000"/>
                    <a:lumOff val="50000"/>
                  </a:schemeClr>
                </a:solidFill>
              </a:rPr>
              <a:t>1</a:t>
            </a:r>
            <a:r>
              <a:rPr lang="en-US" altLang="zh-CN" sz="1800" dirty="0">
                <a:solidFill>
                  <a:schemeClr val="tx1">
                    <a:lumMod val="50000"/>
                    <a:lumOff val="50000"/>
                  </a:schemeClr>
                </a:solidFill>
              </a:rPr>
              <a:t>, The Hong Kong Polytechnic</a:t>
            </a:r>
          </a:p>
          <a:p>
            <a:pPr algn="ctr"/>
            <a:r>
              <a:rPr lang="en-US" altLang="zh-CN" sz="1800" dirty="0">
                <a:solidFill>
                  <a:schemeClr val="tx1">
                    <a:lumMod val="50000"/>
                    <a:lumOff val="50000"/>
                  </a:schemeClr>
                </a:solidFill>
              </a:rPr>
              <a:t>University &amp; DAMO Academy, Alibaba Group</a:t>
            </a:r>
            <a:r>
              <a:rPr lang="en-US" altLang="zh-CN" sz="1800" baseline="30000" dirty="0">
                <a:solidFill>
                  <a:schemeClr val="tx1">
                    <a:lumMod val="50000"/>
                    <a:lumOff val="50000"/>
                  </a:schemeClr>
                </a:solidFill>
              </a:rPr>
              <a:t>2</a:t>
            </a:r>
          </a:p>
          <a:p>
            <a:pPr algn="ctr"/>
            <a:r>
              <a:rPr lang="en-US" altLang="zh-CN" sz="1400" dirty="0">
                <a:solidFill>
                  <a:schemeClr val="tx1">
                    <a:lumMod val="50000"/>
                    <a:lumOff val="50000"/>
                  </a:schemeClr>
                </a:solidFill>
              </a:rPr>
              <a:t>*equal contribution, </a:t>
            </a:r>
            <a:r>
              <a:rPr lang="en-US" altLang="zh-CN" sz="1400" baseline="30000" dirty="0">
                <a:solidFill>
                  <a:schemeClr val="tx1">
                    <a:lumMod val="50000"/>
                    <a:lumOff val="50000"/>
                  </a:schemeClr>
                </a:solidFill>
              </a:rPr>
              <a:t>#</a:t>
            </a:r>
            <a:r>
              <a:rPr lang="en-US" altLang="zh-CN" sz="1400" dirty="0">
                <a:solidFill>
                  <a:schemeClr val="tx1">
                    <a:lumMod val="50000"/>
                    <a:lumOff val="50000"/>
                  </a:schemeClr>
                </a:solidFill>
              </a:rPr>
              <a:t>corresponding author</a:t>
            </a:r>
          </a:p>
        </p:txBody>
      </p:sp>
      <p:sp>
        <p:nvSpPr>
          <p:cNvPr id="7" name="object 4">
            <a:extLst>
              <a:ext uri="{FF2B5EF4-FFF2-40B4-BE49-F238E27FC236}">
                <a16:creationId xmlns:a16="http://schemas.microsoft.com/office/drawing/2014/main" id="{F954603B-8C5D-41C5-ACEE-2784A10C96AA}"/>
              </a:ext>
            </a:extLst>
          </p:cNvPr>
          <p:cNvSpPr/>
          <p:nvPr/>
        </p:nvSpPr>
        <p:spPr>
          <a:xfrm flipV="1">
            <a:off x="1699334" y="3710865"/>
            <a:ext cx="8936115" cy="71909"/>
          </a:xfrm>
          <a:custGeom>
            <a:avLst/>
            <a:gdLst/>
            <a:ahLst/>
            <a:cxnLst/>
            <a:rect l="l" t="t" r="r" b="b"/>
            <a:pathLst>
              <a:path w="8473440">
                <a:moveTo>
                  <a:pt x="0" y="0"/>
                </a:moveTo>
                <a:lnTo>
                  <a:pt x="8473228" y="0"/>
                </a:lnTo>
              </a:path>
            </a:pathLst>
          </a:custGeom>
          <a:ln w="19049">
            <a:solidFill>
              <a:schemeClr val="bg1">
                <a:lumMod val="50000"/>
              </a:schemeClr>
            </a:solidFill>
          </a:ln>
        </p:spPr>
        <p:txBody>
          <a:bodyPr wrap="square" lIns="0" tIns="0" rIns="0" bIns="0" rtlCol="0"/>
          <a:lstStyle/>
          <a:p>
            <a:endParaRPr sz="1013" dirty="0">
              <a:highlight>
                <a:srgbClr val="800080"/>
              </a:highlight>
            </a:endParaRPr>
          </a:p>
        </p:txBody>
      </p:sp>
      <p:pic>
        <p:nvPicPr>
          <p:cNvPr id="9" name="图片 8">
            <a:extLst>
              <a:ext uri="{FF2B5EF4-FFF2-40B4-BE49-F238E27FC236}">
                <a16:creationId xmlns:a16="http://schemas.microsoft.com/office/drawing/2014/main" id="{20FB3CA6-6F6C-4A28-94E7-A7E8FCD37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58283" cy="1358283"/>
          </a:xfrm>
          <a:prstGeom prst="rect">
            <a:avLst/>
          </a:prstGeom>
        </p:spPr>
      </p:pic>
      <p:sp>
        <p:nvSpPr>
          <p:cNvPr id="10" name="文本框 9">
            <a:extLst>
              <a:ext uri="{FF2B5EF4-FFF2-40B4-BE49-F238E27FC236}">
                <a16:creationId xmlns:a16="http://schemas.microsoft.com/office/drawing/2014/main" id="{E89E492E-AE21-46BC-9488-0C2EC283CA15}"/>
              </a:ext>
            </a:extLst>
          </p:cNvPr>
          <p:cNvSpPr txBox="1"/>
          <p:nvPr/>
        </p:nvSpPr>
        <p:spPr>
          <a:xfrm>
            <a:off x="1512904" y="390284"/>
            <a:ext cx="5979111" cy="369332"/>
          </a:xfrm>
          <a:prstGeom prst="rect">
            <a:avLst/>
          </a:prstGeom>
          <a:noFill/>
        </p:spPr>
        <p:txBody>
          <a:bodyPr wrap="square" rtlCol="0">
            <a:spAutoFit/>
          </a:bodyPr>
          <a:lstStyle/>
          <a:p>
            <a:pPr algn="ctr"/>
            <a:r>
              <a:rPr lang="en-US" altLang="zh-CN" sz="1800" dirty="0">
                <a:solidFill>
                  <a:srgbClr val="FF0000"/>
                </a:solidFill>
                <a:latin typeface="Times New Roman" panose="02020603050405020304" pitchFamily="18" charset="0"/>
                <a:cs typeface="Times New Roman" panose="02020603050405020304" pitchFamily="18" charset="0"/>
              </a:rPr>
              <a:t>G</a:t>
            </a:r>
            <a:r>
              <a:rPr lang="en-US" altLang="zh-CN" sz="1800" dirty="0">
                <a:latin typeface="Times New Roman" panose="02020603050405020304" pitchFamily="18" charset="0"/>
                <a:cs typeface="Times New Roman" panose="02020603050405020304" pitchFamily="18" charset="0"/>
              </a:rPr>
              <a:t>e</a:t>
            </a:r>
            <a:r>
              <a:rPr lang="en-US" altLang="zh-CN" sz="1800" dirty="0">
                <a:solidFill>
                  <a:srgbClr val="FF0000"/>
                </a:solidFill>
                <a:latin typeface="Times New Roman" panose="02020603050405020304" pitchFamily="18" charset="0"/>
                <a:cs typeface="Times New Roman" panose="02020603050405020304" pitchFamily="18" charset="0"/>
              </a:rPr>
              <a:t>o</a:t>
            </a:r>
            <a:r>
              <a:rPr lang="en-US" altLang="zh-CN" sz="1800" dirty="0">
                <a:latin typeface="Times New Roman" panose="02020603050405020304" pitchFamily="18" charset="0"/>
                <a:cs typeface="Times New Roman" panose="02020603050405020304" pitchFamily="18" charset="0"/>
              </a:rPr>
              <a:t>metric Pe</a:t>
            </a:r>
            <a:r>
              <a:rPr lang="en-US" altLang="zh-CN" sz="1800" dirty="0">
                <a:solidFill>
                  <a:srgbClr val="FF0000"/>
                </a:solidFill>
                <a:latin typeface="Times New Roman" panose="02020603050405020304" pitchFamily="18" charset="0"/>
                <a:cs typeface="Times New Roman" panose="02020603050405020304" pitchFamily="18" charset="0"/>
              </a:rPr>
              <a:t>r</a:t>
            </a:r>
            <a:r>
              <a:rPr lang="en-US" altLang="zh-CN" sz="1800" dirty="0">
                <a:latin typeface="Times New Roman" panose="02020603050405020304" pitchFamily="18" charset="0"/>
                <a:cs typeface="Times New Roman" panose="02020603050405020304" pitchFamily="18" charset="0"/>
              </a:rPr>
              <a:t>cept</a:t>
            </a:r>
            <a:r>
              <a:rPr lang="en-US" altLang="zh-CN" sz="1800" dirty="0">
                <a:solidFill>
                  <a:srgbClr val="FF0000"/>
                </a:solidFill>
                <a:latin typeface="Times New Roman" panose="02020603050405020304" pitchFamily="18" charset="0"/>
                <a:cs typeface="Times New Roman" panose="02020603050405020304" pitchFamily="18" charset="0"/>
              </a:rPr>
              <a:t>i</a:t>
            </a:r>
            <a:r>
              <a:rPr lang="en-US" altLang="zh-CN" sz="1800" dirty="0">
                <a:latin typeface="Times New Roman" panose="02020603050405020304" pitchFamily="18" charset="0"/>
                <a:cs typeface="Times New Roman" panose="02020603050405020304" pitchFamily="18" charset="0"/>
              </a:rPr>
              <a:t>on and </a:t>
            </a:r>
            <a:r>
              <a:rPr lang="en-US" altLang="zh-CN" sz="1800" dirty="0">
                <a:solidFill>
                  <a:srgbClr val="FF0000"/>
                </a:solidFill>
                <a:latin typeface="Times New Roman" panose="02020603050405020304" pitchFamily="18" charset="0"/>
                <a:cs typeface="Times New Roman" panose="02020603050405020304" pitchFamily="18" charset="0"/>
              </a:rPr>
              <a:t>I</a:t>
            </a:r>
            <a:r>
              <a:rPr lang="en-US" altLang="zh-CN" sz="1800" dirty="0">
                <a:latin typeface="Times New Roman" panose="02020603050405020304" pitchFamily="18" charset="0"/>
                <a:cs typeface="Times New Roman" panose="02020603050405020304" pitchFamily="18" charset="0"/>
              </a:rPr>
              <a:t>ntelligence </a:t>
            </a:r>
            <a:r>
              <a:rPr lang="en-US" altLang="zh-CN" sz="1800" dirty="0">
                <a:solidFill>
                  <a:srgbClr val="FF0000"/>
                </a:solidFill>
                <a:latin typeface="Times New Roman" panose="02020603050405020304" pitchFamily="18" charset="0"/>
                <a:cs typeface="Times New Roman" panose="02020603050405020304" pitchFamily="18" charset="0"/>
              </a:rPr>
              <a:t>La</a:t>
            </a:r>
            <a:r>
              <a:rPr lang="en-US" altLang="zh-CN" sz="1800" dirty="0">
                <a:latin typeface="Times New Roman" panose="02020603050405020304" pitchFamily="18" charset="0"/>
                <a:cs typeface="Times New Roman" panose="02020603050405020304" pitchFamily="18" charset="0"/>
              </a:rPr>
              <a:t>boratory (Gorilla Lab)</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81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A86D338-0BE7-4297-A33D-2AD81D42A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494" y="1290474"/>
            <a:ext cx="8033011" cy="4392345"/>
          </a:xfrm>
          <a:prstGeom prst="rect">
            <a:avLst/>
          </a:prstGeom>
        </p:spPr>
      </p:pic>
      <p:sp>
        <p:nvSpPr>
          <p:cNvPr id="3" name="文本框 2">
            <a:extLst>
              <a:ext uri="{FF2B5EF4-FFF2-40B4-BE49-F238E27FC236}">
                <a16:creationId xmlns:a16="http://schemas.microsoft.com/office/drawing/2014/main" id="{463B971A-8524-4703-BD70-ADC4A1626F89}"/>
              </a:ext>
            </a:extLst>
          </p:cNvPr>
          <p:cNvSpPr txBox="1"/>
          <p:nvPr/>
        </p:nvSpPr>
        <p:spPr>
          <a:xfrm>
            <a:off x="170819" y="49024"/>
            <a:ext cx="8406651" cy="707886"/>
          </a:xfrm>
          <a:prstGeom prst="rect">
            <a:avLst/>
          </a:prstGeom>
          <a:noFill/>
        </p:spPr>
        <p:txBody>
          <a:bodyPr wrap="square" rtlCol="0">
            <a:spAutoFit/>
          </a:bodyPr>
          <a:lstStyle/>
          <a:p>
            <a:r>
              <a:rPr lang="en-US" altLang="zh-CN" sz="4000" b="1" dirty="0"/>
              <a:t>General Algorithm Framework</a:t>
            </a:r>
          </a:p>
        </p:txBody>
      </p:sp>
    </p:spTree>
    <p:extLst>
      <p:ext uri="{BB962C8B-B14F-4D97-AF65-F5344CB8AC3E}">
        <p14:creationId xmlns:p14="http://schemas.microsoft.com/office/powerpoint/2010/main" val="393300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63B971A-8524-4703-BD70-ADC4A1626F89}"/>
              </a:ext>
            </a:extLst>
          </p:cNvPr>
          <p:cNvSpPr txBox="1"/>
          <p:nvPr/>
        </p:nvSpPr>
        <p:spPr>
          <a:xfrm>
            <a:off x="170819" y="49024"/>
            <a:ext cx="8406651" cy="707886"/>
          </a:xfrm>
          <a:prstGeom prst="rect">
            <a:avLst/>
          </a:prstGeom>
          <a:noFill/>
        </p:spPr>
        <p:txBody>
          <a:bodyPr wrap="square" rtlCol="0">
            <a:spAutoFit/>
          </a:bodyPr>
          <a:lstStyle/>
          <a:p>
            <a:r>
              <a:rPr lang="en-US" altLang="zh-CN" sz="4000" b="1" dirty="0"/>
              <a:t>Maximum Mean Discrepancy</a:t>
            </a:r>
          </a:p>
        </p:txBody>
      </p:sp>
      <p:pic>
        <p:nvPicPr>
          <p:cNvPr id="4" name="图片 3">
            <a:extLst>
              <a:ext uri="{FF2B5EF4-FFF2-40B4-BE49-F238E27FC236}">
                <a16:creationId xmlns:a16="http://schemas.microsoft.com/office/drawing/2014/main" id="{00D5F484-3ED9-40E9-A9FD-50C5734AED54}"/>
              </a:ext>
            </a:extLst>
          </p:cNvPr>
          <p:cNvPicPr>
            <a:picLocks noChangeAspect="1"/>
          </p:cNvPicPr>
          <p:nvPr/>
        </p:nvPicPr>
        <p:blipFill>
          <a:blip r:embed="rId2"/>
          <a:stretch>
            <a:fillRect/>
          </a:stretch>
        </p:blipFill>
        <p:spPr>
          <a:xfrm>
            <a:off x="2210126" y="1611413"/>
            <a:ext cx="7689248" cy="4255213"/>
          </a:xfrm>
          <a:prstGeom prst="rect">
            <a:avLst/>
          </a:prstGeom>
        </p:spPr>
      </p:pic>
      <p:sp>
        <p:nvSpPr>
          <p:cNvPr id="6" name="文本框 5">
            <a:extLst>
              <a:ext uri="{FF2B5EF4-FFF2-40B4-BE49-F238E27FC236}">
                <a16:creationId xmlns:a16="http://schemas.microsoft.com/office/drawing/2014/main" id="{C1D38098-AE8E-4C8A-9781-8DD45CBFC276}"/>
              </a:ext>
            </a:extLst>
          </p:cNvPr>
          <p:cNvSpPr txBox="1"/>
          <p:nvPr/>
        </p:nvSpPr>
        <p:spPr>
          <a:xfrm>
            <a:off x="368674" y="991374"/>
            <a:ext cx="3190461" cy="523220"/>
          </a:xfrm>
          <a:prstGeom prst="rect">
            <a:avLst/>
          </a:prstGeom>
          <a:noFill/>
        </p:spPr>
        <p:txBody>
          <a:bodyPr wrap="square" rtlCol="0">
            <a:spAutoFit/>
          </a:bodyPr>
          <a:lstStyle/>
          <a:p>
            <a:pPr algn="ctr"/>
            <a:r>
              <a:rPr lang="en-US" altLang="zh-CN" sz="2800" b="1" dirty="0">
                <a:latin typeface="Times  New Roman"/>
              </a:rPr>
              <a:t>[Long et al., 2015]</a:t>
            </a:r>
            <a:endParaRPr lang="zh-CN" altLang="en-US" sz="2800" b="1" dirty="0">
              <a:latin typeface="Times  New Roman"/>
            </a:endParaRPr>
          </a:p>
        </p:txBody>
      </p:sp>
      <p:sp>
        <p:nvSpPr>
          <p:cNvPr id="7" name="object 7">
            <a:extLst>
              <a:ext uri="{FF2B5EF4-FFF2-40B4-BE49-F238E27FC236}">
                <a16:creationId xmlns:a16="http://schemas.microsoft.com/office/drawing/2014/main" id="{DABC0853-9617-4557-9743-DDB1217A3CF6}"/>
              </a:ext>
            </a:extLst>
          </p:cNvPr>
          <p:cNvSpPr txBox="1"/>
          <p:nvPr/>
        </p:nvSpPr>
        <p:spPr>
          <a:xfrm>
            <a:off x="5341812" y="5963445"/>
            <a:ext cx="1156335" cy="369332"/>
          </a:xfrm>
          <a:prstGeom prst="rect">
            <a:avLst/>
          </a:prstGeom>
        </p:spPr>
        <p:txBody>
          <a:bodyPr vert="horz" wrap="square" lIns="0" tIns="0" rIns="0" bIns="0" rtlCol="0">
            <a:spAutoFit/>
          </a:bodyPr>
          <a:lstStyle/>
          <a:p>
            <a:pPr marL="12700" algn="ctr">
              <a:lnSpc>
                <a:spcPct val="100000"/>
              </a:lnSpc>
            </a:pPr>
            <a:r>
              <a:rPr lang="en-US" sz="2400" b="1" dirty="0">
                <a:latin typeface="Arial"/>
                <a:cs typeface="Arial"/>
              </a:rPr>
              <a:t>DAN</a:t>
            </a:r>
            <a:endParaRPr sz="2400" b="1" dirty="0">
              <a:latin typeface="Arial"/>
              <a:cs typeface="Arial"/>
            </a:endParaRPr>
          </a:p>
        </p:txBody>
      </p:sp>
    </p:spTree>
    <p:extLst>
      <p:ext uri="{BB962C8B-B14F-4D97-AF65-F5344CB8AC3E}">
        <p14:creationId xmlns:p14="http://schemas.microsoft.com/office/powerpoint/2010/main" val="2550856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63B971A-8524-4703-BD70-ADC4A1626F89}"/>
              </a:ext>
            </a:extLst>
          </p:cNvPr>
          <p:cNvSpPr txBox="1"/>
          <p:nvPr/>
        </p:nvSpPr>
        <p:spPr>
          <a:xfrm>
            <a:off x="170819" y="49024"/>
            <a:ext cx="8406651" cy="707886"/>
          </a:xfrm>
          <a:prstGeom prst="rect">
            <a:avLst/>
          </a:prstGeom>
          <a:noFill/>
        </p:spPr>
        <p:txBody>
          <a:bodyPr wrap="square" rtlCol="0">
            <a:spAutoFit/>
          </a:bodyPr>
          <a:lstStyle/>
          <a:p>
            <a:r>
              <a:rPr lang="en-US" altLang="zh-CN" sz="4000" b="1" dirty="0"/>
              <a:t>Domain Adversarial Training</a:t>
            </a:r>
          </a:p>
        </p:txBody>
      </p:sp>
      <p:sp>
        <p:nvSpPr>
          <p:cNvPr id="6" name="文本框 5">
            <a:extLst>
              <a:ext uri="{FF2B5EF4-FFF2-40B4-BE49-F238E27FC236}">
                <a16:creationId xmlns:a16="http://schemas.microsoft.com/office/drawing/2014/main" id="{C1D38098-AE8E-4C8A-9781-8DD45CBFC276}"/>
              </a:ext>
            </a:extLst>
          </p:cNvPr>
          <p:cNvSpPr txBox="1"/>
          <p:nvPr/>
        </p:nvSpPr>
        <p:spPr>
          <a:xfrm>
            <a:off x="368674" y="991374"/>
            <a:ext cx="3190461" cy="523220"/>
          </a:xfrm>
          <a:prstGeom prst="rect">
            <a:avLst/>
          </a:prstGeom>
          <a:noFill/>
        </p:spPr>
        <p:txBody>
          <a:bodyPr wrap="square" rtlCol="0">
            <a:spAutoFit/>
          </a:bodyPr>
          <a:lstStyle/>
          <a:p>
            <a:pPr algn="ctr"/>
            <a:r>
              <a:rPr lang="en-US" altLang="zh-CN" sz="2800" b="1" dirty="0">
                <a:latin typeface="Times  New Roman"/>
              </a:rPr>
              <a:t>[</a:t>
            </a:r>
            <a:r>
              <a:rPr lang="en-US" altLang="zh-CN" sz="2800" b="1" dirty="0" err="1">
                <a:latin typeface="Times  New Roman"/>
              </a:rPr>
              <a:t>Ganin</a:t>
            </a:r>
            <a:r>
              <a:rPr lang="en-US" altLang="zh-CN" sz="2800" b="1" dirty="0">
                <a:latin typeface="Times  New Roman"/>
              </a:rPr>
              <a:t> et al., 2015]</a:t>
            </a:r>
            <a:endParaRPr lang="zh-CN" altLang="en-US" sz="2800" b="1" dirty="0">
              <a:latin typeface="Times  New Roman"/>
            </a:endParaRPr>
          </a:p>
        </p:txBody>
      </p:sp>
      <p:sp>
        <p:nvSpPr>
          <p:cNvPr id="7" name="object 7">
            <a:extLst>
              <a:ext uri="{FF2B5EF4-FFF2-40B4-BE49-F238E27FC236}">
                <a16:creationId xmlns:a16="http://schemas.microsoft.com/office/drawing/2014/main" id="{DABC0853-9617-4557-9743-DDB1217A3CF6}"/>
              </a:ext>
            </a:extLst>
          </p:cNvPr>
          <p:cNvSpPr txBox="1"/>
          <p:nvPr/>
        </p:nvSpPr>
        <p:spPr>
          <a:xfrm>
            <a:off x="5341812" y="5963445"/>
            <a:ext cx="1156335" cy="369332"/>
          </a:xfrm>
          <a:prstGeom prst="rect">
            <a:avLst/>
          </a:prstGeom>
        </p:spPr>
        <p:txBody>
          <a:bodyPr vert="horz" wrap="square" lIns="0" tIns="0" rIns="0" bIns="0" rtlCol="0">
            <a:spAutoFit/>
          </a:bodyPr>
          <a:lstStyle/>
          <a:p>
            <a:pPr marL="12700" algn="ctr">
              <a:lnSpc>
                <a:spcPct val="100000"/>
              </a:lnSpc>
            </a:pPr>
            <a:r>
              <a:rPr lang="en-US" sz="2400" b="1" dirty="0">
                <a:latin typeface="Arial"/>
                <a:cs typeface="Arial"/>
              </a:rPr>
              <a:t>DANN</a:t>
            </a:r>
            <a:endParaRPr sz="2400" b="1" dirty="0">
              <a:latin typeface="Arial"/>
              <a:cs typeface="Arial"/>
            </a:endParaRPr>
          </a:p>
        </p:txBody>
      </p:sp>
      <p:pic>
        <p:nvPicPr>
          <p:cNvPr id="8" name="图片 7">
            <a:extLst>
              <a:ext uri="{FF2B5EF4-FFF2-40B4-BE49-F238E27FC236}">
                <a16:creationId xmlns:a16="http://schemas.microsoft.com/office/drawing/2014/main" id="{1D807E23-3417-4E0D-AA68-58B97F7CF23F}"/>
              </a:ext>
            </a:extLst>
          </p:cNvPr>
          <p:cNvPicPr>
            <a:picLocks noChangeAspect="1"/>
          </p:cNvPicPr>
          <p:nvPr/>
        </p:nvPicPr>
        <p:blipFill>
          <a:blip r:embed="rId2"/>
          <a:stretch>
            <a:fillRect/>
          </a:stretch>
        </p:blipFill>
        <p:spPr>
          <a:xfrm>
            <a:off x="1945138" y="1674531"/>
            <a:ext cx="8301723" cy="4192095"/>
          </a:xfrm>
          <a:prstGeom prst="rect">
            <a:avLst/>
          </a:prstGeom>
        </p:spPr>
      </p:pic>
    </p:spTree>
    <p:extLst>
      <p:ext uri="{BB962C8B-B14F-4D97-AF65-F5344CB8AC3E}">
        <p14:creationId xmlns:p14="http://schemas.microsoft.com/office/powerpoint/2010/main" val="2484912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D9A0687-7535-421E-B4C1-216DAB1AA432}"/>
              </a:ext>
            </a:extLst>
          </p:cNvPr>
          <p:cNvPicPr>
            <a:picLocks noChangeAspect="1"/>
          </p:cNvPicPr>
          <p:nvPr/>
        </p:nvPicPr>
        <p:blipFill>
          <a:blip r:embed="rId2"/>
          <a:stretch>
            <a:fillRect/>
          </a:stretch>
        </p:blipFill>
        <p:spPr>
          <a:xfrm>
            <a:off x="2115048" y="1353009"/>
            <a:ext cx="8120929" cy="4699288"/>
          </a:xfrm>
          <a:prstGeom prst="rect">
            <a:avLst/>
          </a:prstGeom>
        </p:spPr>
      </p:pic>
      <p:sp>
        <p:nvSpPr>
          <p:cNvPr id="3" name="文本框 2">
            <a:extLst>
              <a:ext uri="{FF2B5EF4-FFF2-40B4-BE49-F238E27FC236}">
                <a16:creationId xmlns:a16="http://schemas.microsoft.com/office/drawing/2014/main" id="{020C4B1F-C238-498D-B675-D29DC38A8A0A}"/>
              </a:ext>
            </a:extLst>
          </p:cNvPr>
          <p:cNvSpPr txBox="1"/>
          <p:nvPr/>
        </p:nvSpPr>
        <p:spPr>
          <a:xfrm>
            <a:off x="170819" y="49024"/>
            <a:ext cx="11060398" cy="1323439"/>
          </a:xfrm>
          <a:prstGeom prst="rect">
            <a:avLst/>
          </a:prstGeom>
          <a:noFill/>
        </p:spPr>
        <p:txBody>
          <a:bodyPr wrap="square" rtlCol="0">
            <a:spAutoFit/>
          </a:bodyPr>
          <a:lstStyle/>
          <a:p>
            <a:r>
              <a:rPr lang="en-US" altLang="zh-CN" sz="4000" b="1" dirty="0"/>
              <a:t>Problem of alignment by using binary domain classifier</a:t>
            </a:r>
          </a:p>
        </p:txBody>
      </p:sp>
    </p:spTree>
    <p:extLst>
      <p:ext uri="{BB962C8B-B14F-4D97-AF65-F5344CB8AC3E}">
        <p14:creationId xmlns:p14="http://schemas.microsoft.com/office/powerpoint/2010/main" val="780963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B198E57-73DC-4809-8AAC-7587ACED342E}"/>
              </a:ext>
            </a:extLst>
          </p:cNvPr>
          <p:cNvPicPr>
            <a:picLocks noChangeAspect="1"/>
          </p:cNvPicPr>
          <p:nvPr/>
        </p:nvPicPr>
        <p:blipFill>
          <a:blip r:embed="rId2"/>
          <a:stretch>
            <a:fillRect/>
          </a:stretch>
        </p:blipFill>
        <p:spPr>
          <a:xfrm>
            <a:off x="768274" y="1695145"/>
            <a:ext cx="10927404" cy="3273449"/>
          </a:xfrm>
          <a:prstGeom prst="rect">
            <a:avLst/>
          </a:prstGeom>
        </p:spPr>
      </p:pic>
      <p:sp>
        <p:nvSpPr>
          <p:cNvPr id="3" name="文本框 2">
            <a:extLst>
              <a:ext uri="{FF2B5EF4-FFF2-40B4-BE49-F238E27FC236}">
                <a16:creationId xmlns:a16="http://schemas.microsoft.com/office/drawing/2014/main" id="{F4C87DAF-6B0B-42B1-9F15-D33CD032C498}"/>
              </a:ext>
            </a:extLst>
          </p:cNvPr>
          <p:cNvSpPr txBox="1"/>
          <p:nvPr/>
        </p:nvSpPr>
        <p:spPr>
          <a:xfrm>
            <a:off x="170819" y="49024"/>
            <a:ext cx="8406651" cy="707886"/>
          </a:xfrm>
          <a:prstGeom prst="rect">
            <a:avLst/>
          </a:prstGeom>
          <a:noFill/>
        </p:spPr>
        <p:txBody>
          <a:bodyPr wrap="square" rtlCol="0">
            <a:spAutoFit/>
          </a:bodyPr>
          <a:lstStyle/>
          <a:p>
            <a:r>
              <a:rPr lang="en-US" altLang="zh-CN" sz="4000" b="1" dirty="0"/>
              <a:t>Maximum Classifier Discrepancy</a:t>
            </a:r>
          </a:p>
        </p:txBody>
      </p:sp>
      <p:sp>
        <p:nvSpPr>
          <p:cNvPr id="4" name="object 7">
            <a:extLst>
              <a:ext uri="{FF2B5EF4-FFF2-40B4-BE49-F238E27FC236}">
                <a16:creationId xmlns:a16="http://schemas.microsoft.com/office/drawing/2014/main" id="{AA9CAB9F-3DB0-4231-9612-7C0769C55908}"/>
              </a:ext>
            </a:extLst>
          </p:cNvPr>
          <p:cNvSpPr txBox="1"/>
          <p:nvPr/>
        </p:nvSpPr>
        <p:spPr>
          <a:xfrm>
            <a:off x="5517832" y="5297524"/>
            <a:ext cx="1156335" cy="369332"/>
          </a:xfrm>
          <a:prstGeom prst="rect">
            <a:avLst/>
          </a:prstGeom>
        </p:spPr>
        <p:txBody>
          <a:bodyPr vert="horz" wrap="square" lIns="0" tIns="0" rIns="0" bIns="0" rtlCol="0">
            <a:spAutoFit/>
          </a:bodyPr>
          <a:lstStyle/>
          <a:p>
            <a:pPr marL="12700" algn="ctr">
              <a:lnSpc>
                <a:spcPct val="100000"/>
              </a:lnSpc>
            </a:pPr>
            <a:r>
              <a:rPr lang="en-US" sz="2400" b="1" dirty="0">
                <a:latin typeface="Arial"/>
                <a:cs typeface="Arial"/>
              </a:rPr>
              <a:t>MCD</a:t>
            </a:r>
            <a:endParaRPr sz="2400" b="1" dirty="0">
              <a:latin typeface="Arial"/>
              <a:cs typeface="Arial"/>
            </a:endParaRPr>
          </a:p>
        </p:txBody>
      </p:sp>
      <p:sp>
        <p:nvSpPr>
          <p:cNvPr id="5" name="文本框 4">
            <a:extLst>
              <a:ext uri="{FF2B5EF4-FFF2-40B4-BE49-F238E27FC236}">
                <a16:creationId xmlns:a16="http://schemas.microsoft.com/office/drawing/2014/main" id="{4A0C4058-F4C0-4D5C-B393-F4340367D6D4}"/>
              </a:ext>
            </a:extLst>
          </p:cNvPr>
          <p:cNvSpPr txBox="1"/>
          <p:nvPr/>
        </p:nvSpPr>
        <p:spPr>
          <a:xfrm>
            <a:off x="368674" y="991374"/>
            <a:ext cx="3190461" cy="523220"/>
          </a:xfrm>
          <a:prstGeom prst="rect">
            <a:avLst/>
          </a:prstGeom>
          <a:noFill/>
        </p:spPr>
        <p:txBody>
          <a:bodyPr wrap="square" rtlCol="0">
            <a:spAutoFit/>
          </a:bodyPr>
          <a:lstStyle/>
          <a:p>
            <a:pPr algn="ctr"/>
            <a:r>
              <a:rPr lang="en-US" altLang="zh-CN" sz="2800" b="1" dirty="0">
                <a:latin typeface="Times  New Roman"/>
              </a:rPr>
              <a:t>[Saito et al., 2018]</a:t>
            </a:r>
            <a:endParaRPr lang="zh-CN" altLang="en-US" sz="2800" b="1" dirty="0">
              <a:latin typeface="Times  New Roman"/>
            </a:endParaRPr>
          </a:p>
        </p:txBody>
      </p:sp>
    </p:spTree>
    <p:extLst>
      <p:ext uri="{BB962C8B-B14F-4D97-AF65-F5344CB8AC3E}">
        <p14:creationId xmlns:p14="http://schemas.microsoft.com/office/powerpoint/2010/main" val="3618559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3BEFFC2-EF1E-4552-92DA-3A299F794B4D}"/>
              </a:ext>
            </a:extLst>
          </p:cNvPr>
          <p:cNvPicPr>
            <a:picLocks noChangeAspect="1"/>
          </p:cNvPicPr>
          <p:nvPr/>
        </p:nvPicPr>
        <p:blipFill>
          <a:blip r:embed="rId2"/>
          <a:stretch>
            <a:fillRect/>
          </a:stretch>
        </p:blipFill>
        <p:spPr>
          <a:xfrm>
            <a:off x="1682885" y="1349999"/>
            <a:ext cx="8826228" cy="4425980"/>
          </a:xfrm>
          <a:prstGeom prst="rect">
            <a:avLst/>
          </a:prstGeom>
        </p:spPr>
      </p:pic>
      <p:sp>
        <p:nvSpPr>
          <p:cNvPr id="3" name="文本框 2">
            <a:extLst>
              <a:ext uri="{FF2B5EF4-FFF2-40B4-BE49-F238E27FC236}">
                <a16:creationId xmlns:a16="http://schemas.microsoft.com/office/drawing/2014/main" id="{6ACC5CE1-1AE2-4FAF-B1FF-A46757850D61}"/>
              </a:ext>
            </a:extLst>
          </p:cNvPr>
          <p:cNvSpPr txBox="1"/>
          <p:nvPr/>
        </p:nvSpPr>
        <p:spPr>
          <a:xfrm>
            <a:off x="170819" y="49024"/>
            <a:ext cx="8406651" cy="707886"/>
          </a:xfrm>
          <a:prstGeom prst="rect">
            <a:avLst/>
          </a:prstGeom>
          <a:noFill/>
        </p:spPr>
        <p:txBody>
          <a:bodyPr wrap="square" rtlCol="0">
            <a:spAutoFit/>
          </a:bodyPr>
          <a:lstStyle/>
          <a:p>
            <a:r>
              <a:rPr lang="en-US" altLang="zh-CN" sz="4000" b="1" dirty="0"/>
              <a:t>Maximum Classifier Discrepancy</a:t>
            </a:r>
          </a:p>
        </p:txBody>
      </p:sp>
      <p:sp>
        <p:nvSpPr>
          <p:cNvPr id="4" name="object 7">
            <a:extLst>
              <a:ext uri="{FF2B5EF4-FFF2-40B4-BE49-F238E27FC236}">
                <a16:creationId xmlns:a16="http://schemas.microsoft.com/office/drawing/2014/main" id="{B15FD8D5-DB10-49D2-A4B7-9DDA835A74D1}"/>
              </a:ext>
            </a:extLst>
          </p:cNvPr>
          <p:cNvSpPr txBox="1"/>
          <p:nvPr/>
        </p:nvSpPr>
        <p:spPr>
          <a:xfrm>
            <a:off x="5517832" y="5979856"/>
            <a:ext cx="1156335" cy="369332"/>
          </a:xfrm>
          <a:prstGeom prst="rect">
            <a:avLst/>
          </a:prstGeom>
        </p:spPr>
        <p:txBody>
          <a:bodyPr vert="horz" wrap="square" lIns="0" tIns="0" rIns="0" bIns="0" rtlCol="0">
            <a:spAutoFit/>
          </a:bodyPr>
          <a:lstStyle/>
          <a:p>
            <a:pPr marL="12700" algn="ctr">
              <a:lnSpc>
                <a:spcPct val="100000"/>
              </a:lnSpc>
            </a:pPr>
            <a:r>
              <a:rPr lang="en-US" sz="2400" b="1" dirty="0">
                <a:latin typeface="Arial"/>
                <a:cs typeface="Arial"/>
              </a:rPr>
              <a:t>MCD</a:t>
            </a:r>
            <a:endParaRPr sz="2400" b="1" dirty="0">
              <a:latin typeface="Arial"/>
              <a:cs typeface="Arial"/>
            </a:endParaRPr>
          </a:p>
        </p:txBody>
      </p:sp>
    </p:spTree>
    <p:extLst>
      <p:ext uri="{BB962C8B-B14F-4D97-AF65-F5344CB8AC3E}">
        <p14:creationId xmlns:p14="http://schemas.microsoft.com/office/powerpoint/2010/main" val="2817646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1">
            <a:extLst>
              <a:ext uri="{FF2B5EF4-FFF2-40B4-BE49-F238E27FC236}">
                <a16:creationId xmlns:a16="http://schemas.microsoft.com/office/drawing/2014/main" id="{FDE05E52-4066-4AD7-B4DF-024C77A29F66}"/>
              </a:ext>
            </a:extLst>
          </p:cNvPr>
          <p:cNvSpPr txBox="1">
            <a:spLocks/>
          </p:cNvSpPr>
          <p:nvPr/>
        </p:nvSpPr>
        <p:spPr>
          <a:xfrm>
            <a:off x="606287" y="1311965"/>
            <a:ext cx="8563586" cy="2451953"/>
          </a:xfrm>
          <a:prstGeom prst="rect">
            <a:avLst/>
          </a:prstGeom>
        </p:spPr>
        <p:txBody>
          <a:bodyPr vert="horz" wrap="square" lIns="0" tIns="0" rIns="0" bIns="0" rtlCol="0">
            <a:spAutoFit/>
          </a:bodyPr>
          <a:lstStyle>
            <a:lvl1pPr marL="0" indent="0" algn="l" defTabSz="914378" rtl="0" eaLnBrk="1" latinLnBrk="0" hangingPunct="1">
              <a:spcBef>
                <a:spcPct val="20000"/>
              </a:spcBef>
              <a:spcAft>
                <a:spcPts val="600"/>
              </a:spcAft>
              <a:buFont typeface="Arial" pitchFamily="34" charset="0"/>
              <a:buNone/>
              <a:defRPr sz="2000" b="1" kern="1200">
                <a:solidFill>
                  <a:schemeClr val="tx1"/>
                </a:solidFill>
                <a:latin typeface="+mn-lt"/>
                <a:ea typeface="微软雅黑" pitchFamily="34" charset="-122"/>
                <a:cs typeface="+mn-cs"/>
              </a:defRPr>
            </a:lvl1pPr>
            <a:lvl2pPr marL="457189" indent="-182876" algn="l" defTabSz="914378" rtl="0" eaLnBrk="1" latinLnBrk="0" hangingPunct="1">
              <a:spcBef>
                <a:spcPct val="20000"/>
              </a:spcBef>
              <a:buClr>
                <a:schemeClr val="tx2"/>
              </a:buClr>
              <a:buFont typeface="Arial" pitchFamily="34" charset="0"/>
              <a:buChar char="•"/>
              <a:defRPr sz="2000" kern="1200">
                <a:solidFill>
                  <a:schemeClr val="tx1"/>
                </a:solidFill>
                <a:latin typeface="+mn-lt"/>
                <a:ea typeface="微软雅黑" pitchFamily="34" charset="-122"/>
                <a:cs typeface="+mn-cs"/>
              </a:defRPr>
            </a:lvl2pPr>
            <a:lvl3pPr marL="1142972" indent="-228594" algn="l" defTabSz="914378" rtl="0" eaLnBrk="1" latinLnBrk="0" hangingPunct="1">
              <a:spcBef>
                <a:spcPct val="20000"/>
              </a:spcBef>
              <a:buClr>
                <a:schemeClr val="tx2"/>
              </a:buClr>
              <a:buFont typeface="Arial" pitchFamily="34" charset="0"/>
              <a:buChar char="•"/>
              <a:defRPr sz="1800" kern="1200">
                <a:solidFill>
                  <a:schemeClr val="tx1"/>
                </a:solidFill>
                <a:latin typeface="+mn-lt"/>
                <a:ea typeface="微软雅黑" pitchFamily="34" charset="-122"/>
                <a:cs typeface="+mn-cs"/>
              </a:defRPr>
            </a:lvl3pPr>
            <a:lvl4pPr marL="1600160" indent="-228594" algn="l" defTabSz="914378" rtl="0" eaLnBrk="1" latinLnBrk="0" hangingPunct="1">
              <a:spcBef>
                <a:spcPct val="20000"/>
              </a:spcBef>
              <a:buClr>
                <a:schemeClr val="tx2"/>
              </a:buClr>
              <a:buFont typeface="Arial" pitchFamily="34" charset="0"/>
              <a:buChar char="•"/>
              <a:defRPr sz="1800" kern="1200">
                <a:solidFill>
                  <a:schemeClr val="tx1"/>
                </a:solidFill>
                <a:latin typeface="+mn-lt"/>
                <a:ea typeface="微软雅黑" pitchFamily="34" charset="-122"/>
                <a:cs typeface="+mn-cs"/>
              </a:defRPr>
            </a:lvl4pPr>
            <a:lvl5pPr marL="2057348" indent="-228594" algn="l" defTabSz="914378" rtl="0" eaLnBrk="1" latinLnBrk="0" hangingPunct="1">
              <a:spcBef>
                <a:spcPct val="20000"/>
              </a:spcBef>
              <a:buClr>
                <a:schemeClr val="tx2"/>
              </a:buClr>
              <a:buFont typeface="Arial" pitchFamily="34" charset="0"/>
              <a:buChar char="•"/>
              <a:defRPr sz="1800" kern="1200" baseline="0">
                <a:solidFill>
                  <a:schemeClr val="tx1"/>
                </a:solidFill>
                <a:latin typeface="+mn-lt"/>
                <a:ea typeface="微软雅黑" pitchFamily="34" charset="-122"/>
                <a:cs typeface="+mn-cs"/>
              </a:defRPr>
            </a:lvl5pPr>
            <a:lvl6pPr marL="2514537" indent="-228594" algn="l" defTabSz="914378"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726" indent="-228594" algn="l" defTabSz="914378"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8915" indent="-228594" algn="l" defTabSz="914378"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103" indent="-228594" algn="l" defTabSz="914378"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929640" indent="-342900">
              <a:spcBef>
                <a:spcPts val="1320"/>
              </a:spcBef>
              <a:buFont typeface="Wingdings" panose="05000000000000000000" pitchFamily="2" charset="2"/>
              <a:buChar char="u"/>
            </a:pPr>
            <a:r>
              <a:rPr lang="en-US" dirty="0"/>
              <a:t>Maximum Classifier Discrepancy </a:t>
            </a:r>
            <a:r>
              <a:rPr lang="en-US" sz="1600" spc="-5" dirty="0">
                <a:solidFill>
                  <a:srgbClr val="000714"/>
                </a:solidFill>
              </a:rPr>
              <a:t>[</a:t>
            </a:r>
            <a:r>
              <a:rPr lang="en-US" sz="1600" dirty="0">
                <a:solidFill>
                  <a:srgbClr val="000714"/>
                </a:solidFill>
              </a:rPr>
              <a:t>Saito</a:t>
            </a:r>
            <a:r>
              <a:rPr lang="en-US" sz="1600" spc="-5" dirty="0">
                <a:solidFill>
                  <a:srgbClr val="000714"/>
                </a:solidFill>
              </a:rPr>
              <a:t> </a:t>
            </a:r>
            <a:r>
              <a:rPr lang="en-US" sz="1600" dirty="0">
                <a:solidFill>
                  <a:srgbClr val="000714"/>
                </a:solidFill>
              </a:rPr>
              <a:t>e</a:t>
            </a:r>
            <a:r>
              <a:rPr lang="en-US" sz="1600" spc="-5" dirty="0">
                <a:solidFill>
                  <a:srgbClr val="000714"/>
                </a:solidFill>
              </a:rPr>
              <a:t>t </a:t>
            </a:r>
            <a:r>
              <a:rPr lang="en-US" sz="1600" dirty="0">
                <a:solidFill>
                  <a:srgbClr val="000714"/>
                </a:solidFill>
              </a:rPr>
              <a:t>al</a:t>
            </a:r>
            <a:r>
              <a:rPr lang="en-US" sz="1600" spc="-5" dirty="0">
                <a:solidFill>
                  <a:srgbClr val="000714"/>
                </a:solidFill>
              </a:rPr>
              <a:t>., CVPR</a:t>
            </a:r>
            <a:r>
              <a:rPr lang="en-US" sz="1600" spc="-60" dirty="0">
                <a:solidFill>
                  <a:srgbClr val="000714"/>
                </a:solidFill>
              </a:rPr>
              <a:t> </a:t>
            </a:r>
            <a:r>
              <a:rPr lang="en-US" sz="1600" dirty="0">
                <a:solidFill>
                  <a:srgbClr val="000714"/>
                </a:solidFill>
              </a:rPr>
              <a:t>2018</a:t>
            </a:r>
            <a:r>
              <a:rPr lang="en-US" sz="1600" spc="-5" dirty="0">
                <a:solidFill>
                  <a:srgbClr val="000714"/>
                </a:solidFill>
              </a:rPr>
              <a:t>]</a:t>
            </a:r>
            <a:endParaRPr lang="en-US" sz="1600" dirty="0">
              <a:latin typeface="Times New Roman"/>
              <a:cs typeface="Times New Roman"/>
            </a:endParaRPr>
          </a:p>
          <a:p>
            <a:pPr marL="929640" indent="-342900">
              <a:spcBef>
                <a:spcPts val="1320"/>
              </a:spcBef>
              <a:buFont typeface="Wingdings" panose="05000000000000000000" pitchFamily="2" charset="2"/>
              <a:buChar char="u"/>
            </a:pPr>
            <a:r>
              <a:rPr lang="en-US" dirty="0"/>
              <a:t>Adversarial Dropout Regularization </a:t>
            </a:r>
            <a:r>
              <a:rPr lang="en-US" sz="1600" spc="-5" dirty="0">
                <a:solidFill>
                  <a:srgbClr val="000714"/>
                </a:solidFill>
              </a:rPr>
              <a:t>[Saito et al., ICLR 2018]</a:t>
            </a:r>
          </a:p>
          <a:p>
            <a:pPr marL="929640" indent="-342900">
              <a:spcBef>
                <a:spcPts val="1320"/>
              </a:spcBef>
              <a:buFont typeface="Wingdings" panose="05000000000000000000" pitchFamily="2" charset="2"/>
              <a:buChar char="u"/>
            </a:pPr>
            <a:r>
              <a:rPr lang="en-US" spc="-5" dirty="0"/>
              <a:t>Domain Symmetric Networks</a:t>
            </a:r>
            <a:r>
              <a:rPr lang="en-US" altLang="zh-CN" spc="-5" dirty="0">
                <a:solidFill>
                  <a:srgbClr val="000714"/>
                </a:solidFill>
              </a:rPr>
              <a:t> </a:t>
            </a:r>
            <a:r>
              <a:rPr lang="en-US" altLang="zh-CN" sz="1600" spc="-5" dirty="0">
                <a:solidFill>
                  <a:srgbClr val="000714"/>
                </a:solidFill>
              </a:rPr>
              <a:t>[Zhang et al., CVPR 2019]</a:t>
            </a:r>
            <a:endParaRPr lang="en-US" sz="1600" spc="-5" dirty="0">
              <a:solidFill>
                <a:srgbClr val="000714"/>
              </a:solidFill>
            </a:endParaRPr>
          </a:p>
          <a:p>
            <a:pPr marL="929640" indent="-342900">
              <a:spcBef>
                <a:spcPts val="1320"/>
              </a:spcBef>
              <a:buFont typeface="Wingdings" panose="05000000000000000000" pitchFamily="2" charset="2"/>
              <a:buChar char="u"/>
            </a:pPr>
            <a:r>
              <a:rPr lang="en-US" spc="-5" dirty="0"/>
              <a:t>Sliced Wasserstein Discrepancy </a:t>
            </a:r>
            <a:r>
              <a:rPr lang="en-US" sz="1600" spc="-5" dirty="0">
                <a:solidFill>
                  <a:srgbClr val="000714"/>
                </a:solidFill>
              </a:rPr>
              <a:t>[Lee et al., CVPR 2019]</a:t>
            </a:r>
          </a:p>
          <a:p>
            <a:pPr marL="929640" indent="-342900">
              <a:spcBef>
                <a:spcPts val="1320"/>
              </a:spcBef>
              <a:buFont typeface="Wingdings" panose="05000000000000000000" pitchFamily="2" charset="2"/>
              <a:buChar char="u"/>
            </a:pPr>
            <a:r>
              <a:rPr lang="en-US" sz="1600" spc="-5" dirty="0">
                <a:solidFill>
                  <a:srgbClr val="000714"/>
                </a:solidFill>
              </a:rPr>
              <a:t>…</a:t>
            </a:r>
          </a:p>
        </p:txBody>
      </p:sp>
      <p:sp>
        <p:nvSpPr>
          <p:cNvPr id="4" name="文本框 3">
            <a:extLst>
              <a:ext uri="{FF2B5EF4-FFF2-40B4-BE49-F238E27FC236}">
                <a16:creationId xmlns:a16="http://schemas.microsoft.com/office/drawing/2014/main" id="{A8574A85-CDFA-4192-A612-D4AB22209B7F}"/>
              </a:ext>
            </a:extLst>
          </p:cNvPr>
          <p:cNvSpPr txBox="1"/>
          <p:nvPr/>
        </p:nvSpPr>
        <p:spPr>
          <a:xfrm>
            <a:off x="170818" y="49024"/>
            <a:ext cx="11925104" cy="707886"/>
          </a:xfrm>
          <a:prstGeom prst="rect">
            <a:avLst/>
          </a:prstGeom>
          <a:noFill/>
        </p:spPr>
        <p:txBody>
          <a:bodyPr wrap="square" rtlCol="0">
            <a:spAutoFit/>
          </a:bodyPr>
          <a:lstStyle/>
          <a:p>
            <a:r>
              <a:rPr lang="en-US" altLang="zh-CN" sz="4000" b="1" dirty="0"/>
              <a:t>Distribution matching using K-scores alignment</a:t>
            </a:r>
          </a:p>
        </p:txBody>
      </p:sp>
      <p:pic>
        <p:nvPicPr>
          <p:cNvPr id="6" name="图片 5">
            <a:extLst>
              <a:ext uri="{FF2B5EF4-FFF2-40B4-BE49-F238E27FC236}">
                <a16:creationId xmlns:a16="http://schemas.microsoft.com/office/drawing/2014/main" id="{5D7A8590-1C86-4A35-94B9-252EE8E75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640" y="3668657"/>
            <a:ext cx="8056399" cy="2703444"/>
          </a:xfrm>
          <a:prstGeom prst="rect">
            <a:avLst/>
          </a:prstGeom>
        </p:spPr>
      </p:pic>
    </p:spTree>
    <p:extLst>
      <p:ext uri="{BB962C8B-B14F-4D97-AF65-F5344CB8AC3E}">
        <p14:creationId xmlns:p14="http://schemas.microsoft.com/office/powerpoint/2010/main" val="2301106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ACEEF894-BF7E-47D1-9366-C46564D2779C}"/>
              </a:ext>
            </a:extLst>
          </p:cNvPr>
          <p:cNvSpPr>
            <a:spLocks/>
          </p:cNvSpPr>
          <p:nvPr/>
        </p:nvSpPr>
        <p:spPr bwMode="auto">
          <a:xfrm>
            <a:off x="1739348" y="4909447"/>
            <a:ext cx="3410103" cy="683816"/>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tx1">
              <a:lumMod val="75000"/>
              <a:lumOff val="25000"/>
            </a:schemeClr>
          </a:solidFill>
          <a:ln w="3175" cap="flat" cmpd="sng">
            <a:noFill/>
            <a:bevel/>
            <a:headEnd/>
            <a:tailEnd/>
          </a:ln>
        </p:spPr>
        <p:txBody>
          <a:bodyPr lIns="108819" tIns="54409" rIns="108819" bIns="54409" anchor="ctr"/>
          <a:lstStyle/>
          <a:p>
            <a:pPr algn="ctr"/>
            <a:endParaRPr lang="zh-CN" altLang="en-US" sz="1867">
              <a:solidFill>
                <a:srgbClr val="FFFFFF"/>
              </a:solidFill>
              <a:latin typeface="+mj-ea"/>
              <a:ea typeface="+mj-ea"/>
            </a:endParaRPr>
          </a:p>
        </p:txBody>
      </p:sp>
      <p:sp>
        <p:nvSpPr>
          <p:cNvPr id="3" name="Freeform 8">
            <a:extLst>
              <a:ext uri="{FF2B5EF4-FFF2-40B4-BE49-F238E27FC236}">
                <a16:creationId xmlns:a16="http://schemas.microsoft.com/office/drawing/2014/main" id="{FFF97B9E-52BC-430D-823A-631892280F31}"/>
              </a:ext>
            </a:extLst>
          </p:cNvPr>
          <p:cNvSpPr>
            <a:spLocks/>
          </p:cNvSpPr>
          <p:nvPr/>
        </p:nvSpPr>
        <p:spPr bwMode="auto">
          <a:xfrm>
            <a:off x="1592220" y="1019187"/>
            <a:ext cx="3326049" cy="3802819"/>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tx1">
              <a:lumMod val="75000"/>
              <a:lumOff val="25000"/>
            </a:schemeClr>
          </a:solidFill>
          <a:ln w="3175" cap="flat" cmpd="sng">
            <a:noFill/>
            <a:bevel/>
            <a:headEnd/>
            <a:tailEnd/>
          </a:ln>
        </p:spPr>
        <p:txBody>
          <a:bodyPr lIns="108819" tIns="54409" rIns="108819" bIns="54409" anchor="ctr"/>
          <a:lstStyle/>
          <a:p>
            <a:pPr algn="ctr"/>
            <a:endParaRPr lang="zh-CN" altLang="en-US" sz="1867">
              <a:solidFill>
                <a:srgbClr val="FFFFFF"/>
              </a:solidFill>
              <a:latin typeface="+mj-ea"/>
              <a:ea typeface="+mj-ea"/>
            </a:endParaRPr>
          </a:p>
        </p:txBody>
      </p:sp>
      <p:sp>
        <p:nvSpPr>
          <p:cNvPr id="4" name="Freeform 9">
            <a:extLst>
              <a:ext uri="{FF2B5EF4-FFF2-40B4-BE49-F238E27FC236}">
                <a16:creationId xmlns:a16="http://schemas.microsoft.com/office/drawing/2014/main" id="{66E46995-2F0D-4AC9-A1C0-7CBDD50598E5}"/>
              </a:ext>
            </a:extLst>
          </p:cNvPr>
          <p:cNvSpPr>
            <a:spLocks/>
          </p:cNvSpPr>
          <p:nvPr/>
        </p:nvSpPr>
        <p:spPr bwMode="auto">
          <a:xfrm>
            <a:off x="2439637" y="1023169"/>
            <a:ext cx="2275647" cy="1373607"/>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tx1">
              <a:lumMod val="75000"/>
              <a:lumOff val="25000"/>
            </a:schemeClr>
          </a:solidFill>
          <a:ln w="3175" cap="flat" cmpd="sng">
            <a:noFill/>
            <a:bevel/>
            <a:headEnd/>
            <a:tailEnd/>
          </a:ln>
        </p:spPr>
        <p:txBody>
          <a:bodyPr lIns="108819" tIns="54409" rIns="108819" bIns="54409" anchor="ctr"/>
          <a:lstStyle/>
          <a:p>
            <a:pPr algn="ctr"/>
            <a:endParaRPr lang="zh-CN" altLang="en-US" sz="1867">
              <a:solidFill>
                <a:srgbClr val="FFFFFF"/>
              </a:solidFill>
              <a:latin typeface="+mj-ea"/>
              <a:ea typeface="+mj-ea"/>
            </a:endParaRPr>
          </a:p>
        </p:txBody>
      </p:sp>
      <p:sp>
        <p:nvSpPr>
          <p:cNvPr id="5" name="Freeform 10">
            <a:extLst>
              <a:ext uri="{FF2B5EF4-FFF2-40B4-BE49-F238E27FC236}">
                <a16:creationId xmlns:a16="http://schemas.microsoft.com/office/drawing/2014/main" id="{658390CD-F723-44AB-A7E1-2F5FE46DA245}"/>
              </a:ext>
            </a:extLst>
          </p:cNvPr>
          <p:cNvSpPr>
            <a:spLocks/>
          </p:cNvSpPr>
          <p:nvPr/>
        </p:nvSpPr>
        <p:spPr bwMode="auto">
          <a:xfrm>
            <a:off x="3640270" y="1792110"/>
            <a:ext cx="1281245" cy="198453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FFC000"/>
          </a:solidFill>
          <a:ln w="3175" cap="flat" cmpd="sng">
            <a:noFill/>
            <a:bevel/>
            <a:headEnd/>
            <a:tailEnd/>
          </a:ln>
        </p:spPr>
        <p:txBody>
          <a:bodyPr lIns="108819" tIns="54409" rIns="108819" bIns="54409" anchor="ctr"/>
          <a:lstStyle/>
          <a:p>
            <a:pPr algn="ctr"/>
            <a:endParaRPr lang="zh-CN" altLang="en-US" sz="1800">
              <a:solidFill>
                <a:srgbClr val="FFFFFF"/>
              </a:solidFill>
              <a:latin typeface="+mj-ea"/>
              <a:ea typeface="+mj-ea"/>
            </a:endParaRPr>
          </a:p>
        </p:txBody>
      </p:sp>
      <p:sp>
        <p:nvSpPr>
          <p:cNvPr id="6" name="Freeform 11">
            <a:extLst>
              <a:ext uri="{FF2B5EF4-FFF2-40B4-BE49-F238E27FC236}">
                <a16:creationId xmlns:a16="http://schemas.microsoft.com/office/drawing/2014/main" id="{B67962DA-5DEB-4D82-BA9C-7DA82963257E}"/>
              </a:ext>
            </a:extLst>
          </p:cNvPr>
          <p:cNvSpPr>
            <a:spLocks/>
          </p:cNvSpPr>
          <p:nvPr/>
        </p:nvSpPr>
        <p:spPr bwMode="auto">
          <a:xfrm>
            <a:off x="1583751" y="1236587"/>
            <a:ext cx="1405545" cy="202412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rgbClr val="C00000"/>
          </a:solidFill>
          <a:ln w="3175" cap="flat" cmpd="sng">
            <a:noFill/>
            <a:bevel/>
            <a:headEnd/>
            <a:tailEnd/>
          </a:ln>
        </p:spPr>
        <p:txBody>
          <a:bodyPr lIns="108819" tIns="54409" rIns="108819" bIns="54409" anchor="ctr"/>
          <a:lstStyle/>
          <a:p>
            <a:pPr algn="ctr"/>
            <a:endParaRPr lang="zh-CN" altLang="en-US" sz="1800">
              <a:solidFill>
                <a:srgbClr val="FFFFFF"/>
              </a:solidFill>
              <a:latin typeface="+mj-ea"/>
              <a:ea typeface="+mj-ea"/>
            </a:endParaRPr>
          </a:p>
        </p:txBody>
      </p:sp>
      <p:sp>
        <p:nvSpPr>
          <p:cNvPr id="7" name="TextBox 21">
            <a:extLst>
              <a:ext uri="{FF2B5EF4-FFF2-40B4-BE49-F238E27FC236}">
                <a16:creationId xmlns:a16="http://schemas.microsoft.com/office/drawing/2014/main" id="{94B41126-9C73-4C65-AB96-88F3DE485FD6}"/>
              </a:ext>
            </a:extLst>
          </p:cNvPr>
          <p:cNvSpPr txBox="1"/>
          <p:nvPr/>
        </p:nvSpPr>
        <p:spPr>
          <a:xfrm>
            <a:off x="1739349" y="4909447"/>
            <a:ext cx="3409121" cy="561415"/>
          </a:xfrm>
          <a:prstGeom prst="rect">
            <a:avLst/>
          </a:prstGeom>
          <a:noFill/>
        </p:spPr>
        <p:txBody>
          <a:bodyPr wrap="square" lIns="108819" tIns="54409" rIns="108819" bIns="54409" rtlCol="0">
            <a:spAutoFit/>
          </a:bodyPr>
          <a:lstStyle/>
          <a:p>
            <a:pPr algn="ctr"/>
            <a:r>
              <a:rPr lang="en-US" altLang="zh-CN" sz="1467" b="1" dirty="0">
                <a:solidFill>
                  <a:srgbClr val="F8F8F8"/>
                </a:solidFill>
                <a:latin typeface="+mj-ea"/>
                <a:ea typeface="+mj-ea"/>
              </a:rPr>
              <a:t>How to connect these algorithms with a unified theory</a:t>
            </a:r>
            <a:endParaRPr lang="zh-CN" altLang="en-US" sz="1467" b="1" dirty="0">
              <a:solidFill>
                <a:srgbClr val="F8F8F8"/>
              </a:solidFill>
              <a:latin typeface="+mj-ea"/>
              <a:ea typeface="+mj-ea"/>
            </a:endParaRPr>
          </a:p>
        </p:txBody>
      </p:sp>
      <p:sp>
        <p:nvSpPr>
          <p:cNvPr id="8" name="TextBox 22">
            <a:extLst>
              <a:ext uri="{FF2B5EF4-FFF2-40B4-BE49-F238E27FC236}">
                <a16:creationId xmlns:a16="http://schemas.microsoft.com/office/drawing/2014/main" id="{DD27558A-91EB-49AE-8897-7EE0049C00EE}"/>
              </a:ext>
            </a:extLst>
          </p:cNvPr>
          <p:cNvSpPr txBox="1"/>
          <p:nvPr/>
        </p:nvSpPr>
        <p:spPr>
          <a:xfrm>
            <a:off x="7055497" y="1317901"/>
            <a:ext cx="3872817" cy="971848"/>
          </a:xfrm>
          <a:prstGeom prst="rect">
            <a:avLst/>
          </a:prstGeom>
          <a:noFill/>
        </p:spPr>
        <p:txBody>
          <a:bodyPr wrap="square" lIns="108819" tIns="54409" rIns="108819" bIns="54409" rtlCol="0">
            <a:spAutoFit/>
          </a:bodyPr>
          <a:lstStyle/>
          <a:p>
            <a:r>
              <a:rPr lang="zh-CN" altLang="en-US" sz="1867" dirty="0">
                <a:solidFill>
                  <a:srgbClr val="314865"/>
                </a:solidFill>
                <a:latin typeface="+mj-ea"/>
                <a:ea typeface="+mj-ea"/>
              </a:rPr>
              <a:t>经典的</a:t>
            </a:r>
            <a:r>
              <a:rPr lang="en-US" altLang="zh-CN" sz="1867" dirty="0">
                <a:solidFill>
                  <a:srgbClr val="314865"/>
                </a:solidFill>
                <a:latin typeface="+mj-ea"/>
                <a:ea typeface="+mj-ea"/>
              </a:rPr>
              <a:t>DA</a:t>
            </a:r>
            <a:r>
              <a:rPr lang="zh-CN" altLang="en-US" sz="1867" dirty="0">
                <a:solidFill>
                  <a:srgbClr val="314865"/>
                </a:solidFill>
                <a:latin typeface="+mj-ea"/>
                <a:ea typeface="+mj-ea"/>
              </a:rPr>
              <a:t>理论建立在二元分类的基础上，而现实的算法往往是多类的。</a:t>
            </a:r>
            <a:endParaRPr lang="en-US" altLang="zh-CN" sz="1867" dirty="0">
              <a:solidFill>
                <a:srgbClr val="314865"/>
              </a:solidFill>
              <a:latin typeface="+mj-ea"/>
              <a:ea typeface="+mj-ea"/>
            </a:endParaRPr>
          </a:p>
        </p:txBody>
      </p:sp>
      <p:grpSp>
        <p:nvGrpSpPr>
          <p:cNvPr id="9" name="组合 8">
            <a:extLst>
              <a:ext uri="{FF2B5EF4-FFF2-40B4-BE49-F238E27FC236}">
                <a16:creationId xmlns:a16="http://schemas.microsoft.com/office/drawing/2014/main" id="{A4167493-5FC6-4D38-AC00-7D3C3261A20D}"/>
              </a:ext>
            </a:extLst>
          </p:cNvPr>
          <p:cNvGrpSpPr/>
          <p:nvPr/>
        </p:nvGrpSpPr>
        <p:grpSpPr>
          <a:xfrm>
            <a:off x="6219813" y="1394337"/>
            <a:ext cx="713496" cy="707564"/>
            <a:chOff x="6409426" y="1173624"/>
            <a:chExt cx="962086" cy="962084"/>
          </a:xfrm>
          <a:solidFill>
            <a:srgbClr val="C00000"/>
          </a:solidFill>
        </p:grpSpPr>
        <p:sp>
          <p:nvSpPr>
            <p:cNvPr id="10" name="椭圆 9">
              <a:extLst>
                <a:ext uri="{FF2B5EF4-FFF2-40B4-BE49-F238E27FC236}">
                  <a16:creationId xmlns:a16="http://schemas.microsoft.com/office/drawing/2014/main" id="{48EACEEB-AA41-41DD-ABED-7CFAEDE2891C}"/>
                </a:ext>
              </a:extLst>
            </p:cNvPr>
            <p:cNvSpPr/>
            <p:nvPr/>
          </p:nvSpPr>
          <p:spPr bwMode="auto">
            <a:xfrm>
              <a:off x="6409426" y="1173624"/>
              <a:ext cx="962086" cy="962084"/>
            </a:xfrm>
            <a:prstGeom prst="ellipse">
              <a:avLst/>
            </a:prstGeom>
            <a:grpFill/>
            <a:ln w="3175" cap="flat" cmpd="sng">
              <a:noFill/>
              <a:bevel/>
              <a:headEnd/>
              <a:tailEnd/>
            </a:ln>
          </p:spPr>
          <p:txBody>
            <a:bodyPr anchor="ctr"/>
            <a:lstStyle/>
            <a:p>
              <a:pPr algn="ctr"/>
              <a:endParaRPr lang="zh-CN" altLang="en-US" sz="3333" b="1">
                <a:solidFill>
                  <a:srgbClr val="314865"/>
                </a:solidFill>
                <a:latin typeface="+mj-ea"/>
                <a:ea typeface="+mj-ea"/>
              </a:endParaRPr>
            </a:p>
          </p:txBody>
        </p:sp>
        <p:sp>
          <p:nvSpPr>
            <p:cNvPr id="11" name="TextBox 25">
              <a:extLst>
                <a:ext uri="{FF2B5EF4-FFF2-40B4-BE49-F238E27FC236}">
                  <a16:creationId xmlns:a16="http://schemas.microsoft.com/office/drawing/2014/main" id="{7E54C5DF-22F9-48A9-8F18-92004B6B7DD0}"/>
                </a:ext>
              </a:extLst>
            </p:cNvPr>
            <p:cNvSpPr txBox="1"/>
            <p:nvPr/>
          </p:nvSpPr>
          <p:spPr>
            <a:xfrm>
              <a:off x="6616339" y="1282180"/>
              <a:ext cx="546387" cy="717446"/>
            </a:xfrm>
            <a:prstGeom prst="rect">
              <a:avLst/>
            </a:prstGeom>
            <a:grpFill/>
            <a:ln w="3175" cap="flat" cmpd="sng">
              <a:noFill/>
              <a:bevel/>
              <a:headEnd/>
              <a:tailEnd/>
            </a:ln>
          </p:spPr>
          <p:txBody>
            <a:bodyPr anchor="ctr"/>
            <a:lstStyle>
              <a:defPPr>
                <a:defRPr lang="zh-CN"/>
              </a:defPPr>
              <a:lvl1pPr algn="ctr">
                <a:defRPr>
                  <a:solidFill>
                    <a:srgbClr val="FFFFFF"/>
                  </a:solidFill>
                  <a:ea typeface="微软雅黑" pitchFamily="34" charset="-122"/>
                </a:defRPr>
              </a:lvl1pPr>
            </a:lstStyle>
            <a:p>
              <a:r>
                <a:rPr lang="en-US" altLang="zh-CN" sz="3333" b="1" dirty="0">
                  <a:solidFill>
                    <a:schemeClr val="bg1"/>
                  </a:solidFill>
                  <a:latin typeface="+mj-ea"/>
                  <a:ea typeface="+mj-ea"/>
                </a:rPr>
                <a:t>1</a:t>
              </a:r>
              <a:endParaRPr lang="zh-CN" altLang="en-US" sz="3333" b="1" dirty="0">
                <a:solidFill>
                  <a:schemeClr val="bg1"/>
                </a:solidFill>
                <a:latin typeface="+mj-ea"/>
                <a:ea typeface="+mj-ea"/>
              </a:endParaRPr>
            </a:p>
          </p:txBody>
        </p:sp>
      </p:grpSp>
      <p:grpSp>
        <p:nvGrpSpPr>
          <p:cNvPr id="12" name="组合 11">
            <a:extLst>
              <a:ext uri="{FF2B5EF4-FFF2-40B4-BE49-F238E27FC236}">
                <a16:creationId xmlns:a16="http://schemas.microsoft.com/office/drawing/2014/main" id="{409EDD14-BF5F-49C9-B145-B3DCE81639EC}"/>
              </a:ext>
            </a:extLst>
          </p:cNvPr>
          <p:cNvGrpSpPr/>
          <p:nvPr/>
        </p:nvGrpSpPr>
        <p:grpSpPr>
          <a:xfrm>
            <a:off x="6219813" y="2505653"/>
            <a:ext cx="713496" cy="707564"/>
            <a:chOff x="6409426" y="2394908"/>
            <a:chExt cx="962086" cy="962084"/>
          </a:xfrm>
          <a:solidFill>
            <a:schemeClr val="tx1">
              <a:lumMod val="75000"/>
              <a:lumOff val="25000"/>
            </a:schemeClr>
          </a:solidFill>
        </p:grpSpPr>
        <p:sp>
          <p:nvSpPr>
            <p:cNvPr id="13" name="椭圆 12">
              <a:extLst>
                <a:ext uri="{FF2B5EF4-FFF2-40B4-BE49-F238E27FC236}">
                  <a16:creationId xmlns:a16="http://schemas.microsoft.com/office/drawing/2014/main" id="{3AE7C917-CD70-4D19-A7F1-DE3416A1451D}"/>
                </a:ext>
              </a:extLst>
            </p:cNvPr>
            <p:cNvSpPr/>
            <p:nvPr/>
          </p:nvSpPr>
          <p:spPr bwMode="auto">
            <a:xfrm>
              <a:off x="6409426" y="2394908"/>
              <a:ext cx="962086" cy="962084"/>
            </a:xfrm>
            <a:prstGeom prst="ellipse">
              <a:avLst/>
            </a:prstGeom>
            <a:grpFill/>
            <a:ln w="3175" cap="flat" cmpd="sng">
              <a:noFill/>
              <a:bevel/>
              <a:headEnd/>
              <a:tailEnd/>
            </a:ln>
          </p:spPr>
          <p:txBody>
            <a:bodyPr anchor="ctr"/>
            <a:lstStyle/>
            <a:p>
              <a:pPr algn="ctr"/>
              <a:endParaRPr lang="zh-CN" altLang="en-US" sz="3333" b="1">
                <a:solidFill>
                  <a:srgbClr val="FFFFFF"/>
                </a:solidFill>
                <a:latin typeface="+mj-ea"/>
                <a:ea typeface="+mj-ea"/>
              </a:endParaRPr>
            </a:p>
          </p:txBody>
        </p:sp>
        <p:sp>
          <p:nvSpPr>
            <p:cNvPr id="14" name="TextBox 28">
              <a:extLst>
                <a:ext uri="{FF2B5EF4-FFF2-40B4-BE49-F238E27FC236}">
                  <a16:creationId xmlns:a16="http://schemas.microsoft.com/office/drawing/2014/main" id="{32215524-5639-4B7B-B282-340168FCEACE}"/>
                </a:ext>
              </a:extLst>
            </p:cNvPr>
            <p:cNvSpPr txBox="1"/>
            <p:nvPr/>
          </p:nvSpPr>
          <p:spPr>
            <a:xfrm>
              <a:off x="6600496" y="2510335"/>
              <a:ext cx="546387" cy="717446"/>
            </a:xfrm>
            <a:prstGeom prst="rect">
              <a:avLst/>
            </a:prstGeom>
            <a:grpFill/>
            <a:ln w="3175" cap="flat" cmpd="sng">
              <a:noFill/>
              <a:bevel/>
              <a:headEnd/>
              <a:tailEnd/>
            </a:ln>
          </p:spPr>
          <p:txBody>
            <a:bodyPr anchor="ctr"/>
            <a:lstStyle>
              <a:defPPr>
                <a:defRPr lang="zh-CN"/>
              </a:defPPr>
              <a:lvl1pPr algn="ctr">
                <a:defRPr sz="1600">
                  <a:solidFill>
                    <a:srgbClr val="FFFFFF"/>
                  </a:solidFill>
                  <a:latin typeface="+mn-ea"/>
                  <a:ea typeface="+mn-ea"/>
                </a:defRPr>
              </a:lvl1pPr>
            </a:lstStyle>
            <a:p>
              <a:r>
                <a:rPr lang="en-US" altLang="zh-CN" sz="3333" b="1" dirty="0">
                  <a:latin typeface="+mj-ea"/>
                  <a:ea typeface="+mj-ea"/>
                </a:rPr>
                <a:t>2</a:t>
              </a:r>
              <a:endParaRPr lang="zh-CN" altLang="en-US" sz="3333" b="1" dirty="0">
                <a:latin typeface="+mj-ea"/>
                <a:ea typeface="+mj-ea"/>
              </a:endParaRPr>
            </a:p>
          </p:txBody>
        </p:sp>
      </p:grpSp>
      <p:grpSp>
        <p:nvGrpSpPr>
          <p:cNvPr id="15" name="组合 14">
            <a:extLst>
              <a:ext uri="{FF2B5EF4-FFF2-40B4-BE49-F238E27FC236}">
                <a16:creationId xmlns:a16="http://schemas.microsoft.com/office/drawing/2014/main" id="{CBC08084-5E89-4227-8D75-B8956663189B}"/>
              </a:ext>
            </a:extLst>
          </p:cNvPr>
          <p:cNvGrpSpPr/>
          <p:nvPr/>
        </p:nvGrpSpPr>
        <p:grpSpPr>
          <a:xfrm>
            <a:off x="6219813" y="3680186"/>
            <a:ext cx="713496" cy="707564"/>
            <a:chOff x="6409426" y="3568104"/>
            <a:chExt cx="962086" cy="962084"/>
          </a:xfrm>
          <a:solidFill>
            <a:srgbClr val="FFC000"/>
          </a:solidFill>
        </p:grpSpPr>
        <p:sp>
          <p:nvSpPr>
            <p:cNvPr id="16" name="椭圆 15">
              <a:extLst>
                <a:ext uri="{FF2B5EF4-FFF2-40B4-BE49-F238E27FC236}">
                  <a16:creationId xmlns:a16="http://schemas.microsoft.com/office/drawing/2014/main" id="{B62B6395-5223-42DD-8719-225DE5B495FE}"/>
                </a:ext>
              </a:extLst>
            </p:cNvPr>
            <p:cNvSpPr/>
            <p:nvPr/>
          </p:nvSpPr>
          <p:spPr bwMode="auto">
            <a:xfrm>
              <a:off x="6409426" y="3568104"/>
              <a:ext cx="962086" cy="962084"/>
            </a:xfrm>
            <a:prstGeom prst="ellipse">
              <a:avLst/>
            </a:prstGeom>
            <a:grpFill/>
            <a:ln w="3175" cap="flat" cmpd="sng">
              <a:noFill/>
              <a:bevel/>
              <a:headEnd/>
              <a:tailEnd/>
            </a:ln>
          </p:spPr>
          <p:txBody>
            <a:bodyPr anchor="ctr"/>
            <a:lstStyle/>
            <a:p>
              <a:pPr algn="ctr"/>
              <a:endParaRPr lang="zh-CN" altLang="en-US" sz="3333" b="1">
                <a:solidFill>
                  <a:srgbClr val="FFFFFF"/>
                </a:solidFill>
                <a:latin typeface="+mj-ea"/>
                <a:ea typeface="+mj-ea"/>
              </a:endParaRPr>
            </a:p>
          </p:txBody>
        </p:sp>
        <p:sp>
          <p:nvSpPr>
            <p:cNvPr id="17" name="TextBox 31">
              <a:extLst>
                <a:ext uri="{FF2B5EF4-FFF2-40B4-BE49-F238E27FC236}">
                  <a16:creationId xmlns:a16="http://schemas.microsoft.com/office/drawing/2014/main" id="{5005EBBC-0985-45FB-B05C-BB0343C28480}"/>
                </a:ext>
              </a:extLst>
            </p:cNvPr>
            <p:cNvSpPr txBox="1"/>
            <p:nvPr/>
          </p:nvSpPr>
          <p:spPr>
            <a:xfrm>
              <a:off x="6629988" y="3710247"/>
              <a:ext cx="546387" cy="717446"/>
            </a:xfrm>
            <a:prstGeom prst="rect">
              <a:avLst/>
            </a:prstGeom>
            <a:grpFill/>
            <a:ln w="3175" cap="flat" cmpd="sng">
              <a:noFill/>
              <a:bevel/>
              <a:headEnd/>
              <a:tailEnd/>
            </a:ln>
          </p:spPr>
          <p:txBody>
            <a:bodyPr anchor="ctr"/>
            <a:lstStyle>
              <a:defPPr>
                <a:defRPr lang="zh-CN"/>
              </a:defPPr>
              <a:lvl1pPr algn="ctr">
                <a:defRPr>
                  <a:solidFill>
                    <a:srgbClr val="FFFFFF"/>
                  </a:solidFill>
                  <a:ea typeface="微软雅黑" pitchFamily="34" charset="-122"/>
                </a:defRPr>
              </a:lvl1pPr>
            </a:lstStyle>
            <a:p>
              <a:r>
                <a:rPr lang="en-US" altLang="zh-CN" sz="3333" b="1" dirty="0">
                  <a:latin typeface="+mj-ea"/>
                  <a:ea typeface="+mj-ea"/>
                </a:rPr>
                <a:t>3</a:t>
              </a:r>
              <a:endParaRPr lang="zh-CN" altLang="en-US" sz="3333" b="1" dirty="0">
                <a:latin typeface="+mj-ea"/>
                <a:ea typeface="+mj-ea"/>
              </a:endParaRPr>
            </a:p>
          </p:txBody>
        </p:sp>
      </p:grpSp>
      <p:grpSp>
        <p:nvGrpSpPr>
          <p:cNvPr id="18" name="组合 17">
            <a:extLst>
              <a:ext uri="{FF2B5EF4-FFF2-40B4-BE49-F238E27FC236}">
                <a16:creationId xmlns:a16="http://schemas.microsoft.com/office/drawing/2014/main" id="{663F8633-6425-4779-A77C-12CE619AA920}"/>
              </a:ext>
            </a:extLst>
          </p:cNvPr>
          <p:cNvGrpSpPr/>
          <p:nvPr/>
        </p:nvGrpSpPr>
        <p:grpSpPr>
          <a:xfrm>
            <a:off x="6219813" y="4822006"/>
            <a:ext cx="713496" cy="707564"/>
            <a:chOff x="6409426" y="4869160"/>
            <a:chExt cx="962086" cy="962084"/>
          </a:xfrm>
          <a:solidFill>
            <a:schemeClr val="tx1">
              <a:lumMod val="75000"/>
              <a:lumOff val="25000"/>
            </a:schemeClr>
          </a:solidFill>
        </p:grpSpPr>
        <p:sp>
          <p:nvSpPr>
            <p:cNvPr id="19" name="椭圆 18">
              <a:extLst>
                <a:ext uri="{FF2B5EF4-FFF2-40B4-BE49-F238E27FC236}">
                  <a16:creationId xmlns:a16="http://schemas.microsoft.com/office/drawing/2014/main" id="{C55C1E92-D414-4BF8-AEE0-10AEEBF94CAB}"/>
                </a:ext>
              </a:extLst>
            </p:cNvPr>
            <p:cNvSpPr/>
            <p:nvPr/>
          </p:nvSpPr>
          <p:spPr bwMode="auto">
            <a:xfrm>
              <a:off x="6409426" y="4869160"/>
              <a:ext cx="962086" cy="962084"/>
            </a:xfrm>
            <a:prstGeom prst="ellipse">
              <a:avLst/>
            </a:prstGeom>
            <a:grpFill/>
            <a:ln w="3175" cap="flat" cmpd="sng">
              <a:noFill/>
              <a:bevel/>
              <a:headEnd/>
              <a:tailEnd/>
            </a:ln>
          </p:spPr>
          <p:txBody>
            <a:bodyPr anchor="ctr"/>
            <a:lstStyle/>
            <a:p>
              <a:pPr algn="ctr"/>
              <a:endParaRPr lang="zh-CN" altLang="en-US" sz="3333" b="1">
                <a:solidFill>
                  <a:srgbClr val="FFFFFF"/>
                </a:solidFill>
                <a:latin typeface="+mj-ea"/>
                <a:ea typeface="+mj-ea"/>
              </a:endParaRPr>
            </a:p>
          </p:txBody>
        </p:sp>
        <p:sp>
          <p:nvSpPr>
            <p:cNvPr id="20" name="TextBox 34">
              <a:extLst>
                <a:ext uri="{FF2B5EF4-FFF2-40B4-BE49-F238E27FC236}">
                  <a16:creationId xmlns:a16="http://schemas.microsoft.com/office/drawing/2014/main" id="{A63105CD-B921-45C6-BD0E-FCA6279133FF}"/>
                </a:ext>
              </a:extLst>
            </p:cNvPr>
            <p:cNvSpPr txBox="1"/>
            <p:nvPr/>
          </p:nvSpPr>
          <p:spPr>
            <a:xfrm>
              <a:off x="6595474" y="4996174"/>
              <a:ext cx="546387" cy="717446"/>
            </a:xfrm>
            <a:prstGeom prst="rect">
              <a:avLst/>
            </a:prstGeom>
            <a:grpFill/>
            <a:ln w="3175" cap="flat" cmpd="sng">
              <a:noFill/>
              <a:bevel/>
              <a:headEnd/>
              <a:tailEnd/>
            </a:ln>
          </p:spPr>
          <p:txBody>
            <a:bodyPr anchor="ctr"/>
            <a:lstStyle>
              <a:defPPr>
                <a:defRPr lang="zh-CN"/>
              </a:defPPr>
              <a:lvl1pPr algn="ctr">
                <a:defRPr sz="1600">
                  <a:solidFill>
                    <a:srgbClr val="FFFFFF"/>
                  </a:solidFill>
                  <a:latin typeface="+mn-ea"/>
                  <a:ea typeface="+mn-ea"/>
                </a:defRPr>
              </a:lvl1pPr>
            </a:lstStyle>
            <a:p>
              <a:r>
                <a:rPr lang="en-US" altLang="zh-CN" sz="3333" b="1" dirty="0">
                  <a:latin typeface="+mj-ea"/>
                  <a:ea typeface="+mj-ea"/>
                </a:rPr>
                <a:t>4</a:t>
              </a:r>
              <a:endParaRPr lang="zh-CN" altLang="en-US" sz="3333" b="1" dirty="0">
                <a:latin typeface="+mj-ea"/>
                <a:ea typeface="+mj-ea"/>
              </a:endParaRPr>
            </a:p>
          </p:txBody>
        </p:sp>
      </p:grpSp>
      <p:sp>
        <p:nvSpPr>
          <p:cNvPr id="21" name="TextBox 35">
            <a:extLst>
              <a:ext uri="{FF2B5EF4-FFF2-40B4-BE49-F238E27FC236}">
                <a16:creationId xmlns:a16="http://schemas.microsoft.com/office/drawing/2014/main" id="{28B18E1A-B687-489C-A631-5D55216470C0}"/>
              </a:ext>
            </a:extLst>
          </p:cNvPr>
          <p:cNvSpPr txBox="1"/>
          <p:nvPr/>
        </p:nvSpPr>
        <p:spPr>
          <a:xfrm>
            <a:off x="7055497" y="2437978"/>
            <a:ext cx="3872817" cy="971848"/>
          </a:xfrm>
          <a:prstGeom prst="rect">
            <a:avLst/>
          </a:prstGeom>
          <a:noFill/>
        </p:spPr>
        <p:txBody>
          <a:bodyPr wrap="square" lIns="108819" tIns="54409" rIns="108819" bIns="54409" rtlCol="0">
            <a:spAutoFit/>
          </a:bodyPr>
          <a:lstStyle/>
          <a:p>
            <a:r>
              <a:rPr lang="zh-CN" altLang="en-US" sz="1867" dirty="0">
                <a:solidFill>
                  <a:srgbClr val="314865"/>
                </a:solidFill>
                <a:latin typeface="+mj-ea"/>
                <a:ea typeface="+mj-ea"/>
              </a:rPr>
              <a:t>存在的经典算法证明了使用多元对齐进行特征匹配要优于二元判别的分类器匹配。</a:t>
            </a:r>
            <a:endParaRPr lang="en-US" altLang="zh-CN" sz="1867" dirty="0">
              <a:solidFill>
                <a:srgbClr val="314865"/>
              </a:solidFill>
              <a:latin typeface="+mj-ea"/>
              <a:ea typeface="+mj-ea"/>
            </a:endParaRPr>
          </a:p>
        </p:txBody>
      </p:sp>
      <p:sp>
        <p:nvSpPr>
          <p:cNvPr id="23" name="TextBox 37">
            <a:extLst>
              <a:ext uri="{FF2B5EF4-FFF2-40B4-BE49-F238E27FC236}">
                <a16:creationId xmlns:a16="http://schemas.microsoft.com/office/drawing/2014/main" id="{C9C0140D-9DE3-48CA-9C1F-F0CBD0B6629E}"/>
              </a:ext>
            </a:extLst>
          </p:cNvPr>
          <p:cNvSpPr txBox="1"/>
          <p:nvPr/>
        </p:nvSpPr>
        <p:spPr>
          <a:xfrm>
            <a:off x="7055497" y="3706284"/>
            <a:ext cx="3872817" cy="971848"/>
          </a:xfrm>
          <a:prstGeom prst="rect">
            <a:avLst/>
          </a:prstGeom>
          <a:noFill/>
        </p:spPr>
        <p:txBody>
          <a:bodyPr wrap="square" lIns="108819" tIns="54409" rIns="108819" bIns="54409" rtlCol="0">
            <a:spAutoFit/>
          </a:bodyPr>
          <a:lstStyle/>
          <a:p>
            <a:r>
              <a:rPr lang="zh-CN" altLang="en-US" sz="1867" dirty="0">
                <a:solidFill>
                  <a:srgbClr val="314865"/>
                </a:solidFill>
                <a:latin typeface="+mj-ea"/>
                <a:ea typeface="+mj-ea"/>
              </a:rPr>
              <a:t>存在的多类</a:t>
            </a:r>
            <a:r>
              <a:rPr lang="en-US" altLang="zh-CN" sz="1867" dirty="0">
                <a:solidFill>
                  <a:srgbClr val="314865"/>
                </a:solidFill>
                <a:latin typeface="+mj-ea"/>
                <a:ea typeface="+mj-ea"/>
              </a:rPr>
              <a:t>DA</a:t>
            </a:r>
            <a:r>
              <a:rPr lang="zh-CN" altLang="en-US" sz="1867" dirty="0">
                <a:solidFill>
                  <a:srgbClr val="314865"/>
                </a:solidFill>
                <a:latin typeface="+mj-ea"/>
                <a:ea typeface="+mj-ea"/>
              </a:rPr>
              <a:t>理论无法阐明这些基于多元对齐</a:t>
            </a:r>
            <a:r>
              <a:rPr lang="en-US" altLang="zh-CN" sz="1867" dirty="0">
                <a:solidFill>
                  <a:srgbClr val="314865"/>
                </a:solidFill>
                <a:latin typeface="+mj-ea"/>
                <a:ea typeface="+mj-ea"/>
              </a:rPr>
              <a:t>(</a:t>
            </a:r>
            <a:r>
              <a:rPr lang="zh-CN" altLang="en-US" sz="1867" dirty="0">
                <a:solidFill>
                  <a:srgbClr val="314865"/>
                </a:solidFill>
                <a:latin typeface="+mj-ea"/>
                <a:ea typeface="+mj-ea"/>
              </a:rPr>
              <a:t>两个分类器对齐</a:t>
            </a:r>
            <a:r>
              <a:rPr lang="en-US" altLang="zh-CN" sz="1867" dirty="0">
                <a:solidFill>
                  <a:srgbClr val="314865"/>
                </a:solidFill>
                <a:latin typeface="+mj-ea"/>
                <a:ea typeface="+mj-ea"/>
              </a:rPr>
              <a:t>)</a:t>
            </a:r>
            <a:r>
              <a:rPr lang="zh-CN" altLang="en-US" sz="1867" dirty="0">
                <a:solidFill>
                  <a:srgbClr val="314865"/>
                </a:solidFill>
                <a:latin typeface="+mj-ea"/>
                <a:ea typeface="+mj-ea"/>
              </a:rPr>
              <a:t>的有效性。</a:t>
            </a:r>
            <a:endParaRPr lang="en-US" altLang="zh-CN" sz="1867" dirty="0">
              <a:solidFill>
                <a:srgbClr val="314865"/>
              </a:solidFill>
              <a:latin typeface="+mj-ea"/>
              <a:ea typeface="+mj-ea"/>
            </a:endParaRPr>
          </a:p>
        </p:txBody>
      </p:sp>
      <p:sp>
        <p:nvSpPr>
          <p:cNvPr id="24" name="TextBox 37">
            <a:extLst>
              <a:ext uri="{FF2B5EF4-FFF2-40B4-BE49-F238E27FC236}">
                <a16:creationId xmlns:a16="http://schemas.microsoft.com/office/drawing/2014/main" id="{8483FC78-C35A-4C68-9F9E-E9543AB1EF59}"/>
              </a:ext>
            </a:extLst>
          </p:cNvPr>
          <p:cNvSpPr txBox="1"/>
          <p:nvPr/>
        </p:nvSpPr>
        <p:spPr>
          <a:xfrm>
            <a:off x="7071285" y="4874710"/>
            <a:ext cx="3872817" cy="684525"/>
          </a:xfrm>
          <a:prstGeom prst="rect">
            <a:avLst/>
          </a:prstGeom>
          <a:noFill/>
        </p:spPr>
        <p:txBody>
          <a:bodyPr wrap="square" lIns="108819" tIns="54409" rIns="108819" bIns="54409" rtlCol="0">
            <a:spAutoFit/>
          </a:bodyPr>
          <a:lstStyle/>
          <a:p>
            <a:r>
              <a:rPr lang="zh-CN" altLang="en-US" sz="1867" dirty="0">
                <a:solidFill>
                  <a:srgbClr val="314865"/>
                </a:solidFill>
                <a:latin typeface="+mj-ea"/>
                <a:ea typeface="+mj-ea"/>
              </a:rPr>
              <a:t>如何更好地去解释使用多元对齐去匹配特征分布的方案及其优势呢？</a:t>
            </a:r>
            <a:endParaRPr lang="en-US" altLang="zh-CN" sz="1867" dirty="0">
              <a:solidFill>
                <a:srgbClr val="314865"/>
              </a:solidFill>
              <a:latin typeface="+mj-ea"/>
              <a:ea typeface="+mj-ea"/>
            </a:endParaRPr>
          </a:p>
        </p:txBody>
      </p:sp>
      <p:sp>
        <p:nvSpPr>
          <p:cNvPr id="33" name="TextBox 10">
            <a:extLst>
              <a:ext uri="{FF2B5EF4-FFF2-40B4-BE49-F238E27FC236}">
                <a16:creationId xmlns:a16="http://schemas.microsoft.com/office/drawing/2014/main" id="{CDF2E06A-A472-4908-B964-DC3D952CFD16}"/>
              </a:ext>
            </a:extLst>
          </p:cNvPr>
          <p:cNvSpPr txBox="1"/>
          <p:nvPr/>
        </p:nvSpPr>
        <p:spPr>
          <a:xfrm>
            <a:off x="2001108" y="1975753"/>
            <a:ext cx="401931" cy="646331"/>
          </a:xfrm>
          <a:prstGeom prst="rect">
            <a:avLst/>
          </a:prstGeom>
          <a:noFill/>
        </p:spPr>
        <p:txBody>
          <a:bodyPr wrap="square" rtlCol="0">
            <a:spAutoFit/>
          </a:bodyPr>
          <a:lstStyle/>
          <a:p>
            <a:r>
              <a:rPr lang="en-US" altLang="zh-CN" sz="3600" b="1" dirty="0">
                <a:solidFill>
                  <a:srgbClr val="F8F8F8"/>
                </a:solidFill>
                <a:latin typeface="+mj-ea"/>
                <a:ea typeface="+mj-ea"/>
              </a:rPr>
              <a:t>1</a:t>
            </a:r>
            <a:endParaRPr lang="zh-CN" altLang="en-US" sz="3600" b="1" dirty="0">
              <a:solidFill>
                <a:srgbClr val="F8F8F8"/>
              </a:solidFill>
              <a:latin typeface="+mj-ea"/>
              <a:ea typeface="+mj-ea"/>
            </a:endParaRPr>
          </a:p>
        </p:txBody>
      </p:sp>
      <p:sp>
        <p:nvSpPr>
          <p:cNvPr id="34" name="TextBox 13">
            <a:extLst>
              <a:ext uri="{FF2B5EF4-FFF2-40B4-BE49-F238E27FC236}">
                <a16:creationId xmlns:a16="http://schemas.microsoft.com/office/drawing/2014/main" id="{8467A925-15CB-46CF-85DF-9DF4DF294E6F}"/>
              </a:ext>
            </a:extLst>
          </p:cNvPr>
          <p:cNvSpPr txBox="1"/>
          <p:nvPr/>
        </p:nvSpPr>
        <p:spPr>
          <a:xfrm>
            <a:off x="3319194" y="1307552"/>
            <a:ext cx="401931" cy="646331"/>
          </a:xfrm>
          <a:prstGeom prst="rect">
            <a:avLst/>
          </a:prstGeom>
          <a:noFill/>
        </p:spPr>
        <p:txBody>
          <a:bodyPr wrap="square" rtlCol="0">
            <a:spAutoFit/>
          </a:bodyPr>
          <a:lstStyle/>
          <a:p>
            <a:r>
              <a:rPr lang="en-US" altLang="zh-CN" sz="3600" b="1" dirty="0">
                <a:solidFill>
                  <a:srgbClr val="F8F8F8"/>
                </a:solidFill>
                <a:latin typeface="+mj-ea"/>
                <a:ea typeface="+mj-ea"/>
              </a:rPr>
              <a:t>2</a:t>
            </a:r>
            <a:endParaRPr lang="zh-CN" altLang="en-US" sz="3600" b="1" dirty="0">
              <a:solidFill>
                <a:srgbClr val="F8F8F8"/>
              </a:solidFill>
              <a:latin typeface="+mj-ea"/>
              <a:ea typeface="+mj-ea"/>
            </a:endParaRPr>
          </a:p>
        </p:txBody>
      </p:sp>
      <p:sp>
        <p:nvSpPr>
          <p:cNvPr id="35" name="TextBox 16">
            <a:extLst>
              <a:ext uri="{FF2B5EF4-FFF2-40B4-BE49-F238E27FC236}">
                <a16:creationId xmlns:a16="http://schemas.microsoft.com/office/drawing/2014/main" id="{59D4B8A8-177D-4C79-B964-1C68DB2EED10}"/>
              </a:ext>
            </a:extLst>
          </p:cNvPr>
          <p:cNvSpPr txBox="1"/>
          <p:nvPr/>
        </p:nvSpPr>
        <p:spPr>
          <a:xfrm>
            <a:off x="4226528" y="2461124"/>
            <a:ext cx="401931" cy="646331"/>
          </a:xfrm>
          <a:prstGeom prst="rect">
            <a:avLst/>
          </a:prstGeom>
          <a:noFill/>
        </p:spPr>
        <p:txBody>
          <a:bodyPr wrap="square" rtlCol="0">
            <a:spAutoFit/>
          </a:bodyPr>
          <a:lstStyle/>
          <a:p>
            <a:r>
              <a:rPr lang="en-US" altLang="zh-CN" sz="3600" b="1" dirty="0">
                <a:solidFill>
                  <a:srgbClr val="F8F8F8"/>
                </a:solidFill>
                <a:latin typeface="+mj-ea"/>
                <a:ea typeface="+mj-ea"/>
              </a:rPr>
              <a:t>3</a:t>
            </a:r>
            <a:endParaRPr lang="zh-CN" altLang="en-US" sz="3600" b="1" dirty="0">
              <a:solidFill>
                <a:srgbClr val="F8F8F8"/>
              </a:solidFill>
              <a:latin typeface="+mj-ea"/>
              <a:ea typeface="+mj-ea"/>
            </a:endParaRPr>
          </a:p>
        </p:txBody>
      </p:sp>
      <p:sp>
        <p:nvSpPr>
          <p:cNvPr id="36" name="TextBox 19">
            <a:extLst>
              <a:ext uri="{FF2B5EF4-FFF2-40B4-BE49-F238E27FC236}">
                <a16:creationId xmlns:a16="http://schemas.microsoft.com/office/drawing/2014/main" id="{9D8B7695-42C7-4DD2-AC74-D8CC299993A5}"/>
              </a:ext>
            </a:extLst>
          </p:cNvPr>
          <p:cNvSpPr txBox="1"/>
          <p:nvPr/>
        </p:nvSpPr>
        <p:spPr>
          <a:xfrm>
            <a:off x="3182574" y="3559162"/>
            <a:ext cx="401931" cy="646331"/>
          </a:xfrm>
          <a:prstGeom prst="rect">
            <a:avLst/>
          </a:prstGeom>
          <a:noFill/>
        </p:spPr>
        <p:txBody>
          <a:bodyPr wrap="square" rtlCol="0">
            <a:spAutoFit/>
          </a:bodyPr>
          <a:lstStyle/>
          <a:p>
            <a:r>
              <a:rPr lang="en-US" altLang="zh-CN" sz="3600" b="1" dirty="0">
                <a:solidFill>
                  <a:srgbClr val="F8F8F8"/>
                </a:solidFill>
                <a:latin typeface="+mj-ea"/>
                <a:ea typeface="+mj-ea"/>
              </a:rPr>
              <a:t>4</a:t>
            </a:r>
            <a:endParaRPr lang="zh-CN" altLang="en-US" sz="3600" b="1" dirty="0">
              <a:solidFill>
                <a:srgbClr val="F8F8F8"/>
              </a:solidFill>
              <a:latin typeface="+mj-ea"/>
              <a:ea typeface="+mj-ea"/>
            </a:endParaRPr>
          </a:p>
        </p:txBody>
      </p:sp>
    </p:spTree>
    <p:extLst>
      <p:ext uri="{BB962C8B-B14F-4D97-AF65-F5344CB8AC3E}">
        <p14:creationId xmlns:p14="http://schemas.microsoft.com/office/powerpoint/2010/main" val="423580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400"/>
                                        <p:tgtEl>
                                          <p:spTgt spid="3"/>
                                        </p:tgtEl>
                                      </p:cBhvr>
                                    </p:animEffect>
                                  </p:childTnLst>
                                </p:cTn>
                              </p:par>
                            </p:childTnLst>
                          </p:cTn>
                        </p:par>
                        <p:par>
                          <p:cTn id="20" fill="hold">
                            <p:stCondLst>
                              <p:cond delay="19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2400"/>
                            </p:stCondLst>
                            <p:childTnLst>
                              <p:par>
                                <p:cTn id="32" presetID="21" presetClass="entr" presetSubtype="1"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500"/>
                                        <p:tgtEl>
                                          <p:spTgt spid="9"/>
                                        </p:tgtEl>
                                      </p:cBhvr>
                                    </p:animEffect>
                                  </p:childTnLst>
                                </p:cTn>
                              </p:par>
                            </p:childTnLst>
                          </p:cTn>
                        </p:par>
                        <p:par>
                          <p:cTn id="35" fill="hold">
                            <p:stCondLst>
                              <p:cond delay="29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par>
                          <p:cTn id="39" fill="hold">
                            <p:stCondLst>
                              <p:cond delay="3400"/>
                            </p:stCondLst>
                            <p:childTnLst>
                              <p:par>
                                <p:cTn id="40" presetID="21" presetClass="entr" presetSubtype="1"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heel(1)">
                                      <p:cBhvr>
                                        <p:cTn id="42" dur="500"/>
                                        <p:tgtEl>
                                          <p:spTgt spid="12"/>
                                        </p:tgtEl>
                                      </p:cBhvr>
                                    </p:animEffect>
                                  </p:childTnLst>
                                </p:cTn>
                              </p:par>
                            </p:childTnLst>
                          </p:cTn>
                        </p:par>
                        <p:par>
                          <p:cTn id="43" fill="hold">
                            <p:stCondLst>
                              <p:cond delay="3900"/>
                            </p:stCondLst>
                            <p:childTnLst>
                              <p:par>
                                <p:cTn id="44" presetID="2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4400"/>
                            </p:stCondLst>
                            <p:childTnLst>
                              <p:par>
                                <p:cTn id="48" presetID="21" presetClass="entr" presetSubtype="1"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heel(1)">
                                      <p:cBhvr>
                                        <p:cTn id="50" dur="500"/>
                                        <p:tgtEl>
                                          <p:spTgt spid="15"/>
                                        </p:tgtEl>
                                      </p:cBhvr>
                                    </p:animEffect>
                                  </p:childTnLst>
                                </p:cTn>
                              </p:par>
                            </p:childTnLst>
                          </p:cTn>
                        </p:par>
                        <p:par>
                          <p:cTn id="51" fill="hold">
                            <p:stCondLst>
                              <p:cond delay="4900"/>
                            </p:stCondLst>
                            <p:childTnLst>
                              <p:par>
                                <p:cTn id="52" presetID="21" presetClass="entr" presetSubtype="1"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heel(1)">
                                      <p:cBhvr>
                                        <p:cTn id="54" dur="500"/>
                                        <p:tgtEl>
                                          <p:spTgt spid="18"/>
                                        </p:tgtEl>
                                      </p:cBhvr>
                                    </p:animEffect>
                                  </p:childTnLst>
                                </p:cTn>
                              </p:par>
                            </p:childTnLst>
                          </p:cTn>
                        </p:par>
                        <p:par>
                          <p:cTn id="55" fill="hold">
                            <p:stCondLst>
                              <p:cond delay="540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par>
                          <p:cTn id="59" fill="hold">
                            <p:stCondLst>
                              <p:cond delay="5900"/>
                            </p:stCondLst>
                            <p:childTnLst>
                              <p:par>
                                <p:cTn id="60" presetID="22" presetClass="entr" presetSubtype="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21"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58"/>
          <p:cNvSpPr>
            <a:spLocks noChangeArrowheads="1"/>
          </p:cNvSpPr>
          <p:nvPr/>
        </p:nvSpPr>
        <p:spPr bwMode="auto">
          <a:xfrm>
            <a:off x="1143401" y="2852939"/>
            <a:ext cx="10041168" cy="1385653"/>
          </a:xfrm>
          <a:prstGeom prst="roundRect">
            <a:avLst>
              <a:gd name="adj" fmla="val 50000"/>
            </a:avLst>
          </a:prstGeom>
          <a:solidFill>
            <a:schemeClr val="tx1">
              <a:lumMod val="75000"/>
              <a:lumOff val="25000"/>
            </a:schemeClr>
          </a:solidFill>
          <a:ln w="34925">
            <a:solidFill>
              <a:schemeClr val="bg1"/>
            </a:solidFill>
            <a:round/>
            <a:headEnd/>
            <a:tailEnd/>
          </a:ln>
        </p:spPr>
        <p:txBody>
          <a:bodyPr anchor="ctr"/>
          <a:lstStyle/>
          <a:p>
            <a:pPr algn="ctr"/>
            <a:endParaRPr lang="zh-CN" altLang="zh-CN" sz="2133" dirty="0">
              <a:solidFill>
                <a:srgbClr val="FFFFFF"/>
              </a:solidFill>
              <a:latin typeface="微软雅黑" pitchFamily="34" charset="-122"/>
              <a:ea typeface="微软雅黑" pitchFamily="34" charset="-122"/>
              <a:sym typeface="宋体" pitchFamily="2" charset="-122"/>
            </a:endParaRPr>
          </a:p>
        </p:txBody>
      </p:sp>
      <p:grpSp>
        <p:nvGrpSpPr>
          <p:cNvPr id="7" name="组合 6"/>
          <p:cNvGrpSpPr/>
          <p:nvPr/>
        </p:nvGrpSpPr>
        <p:grpSpPr>
          <a:xfrm>
            <a:off x="1267846" y="2945671"/>
            <a:ext cx="1190837" cy="1153875"/>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noFill/>
              <a:round/>
              <a:headEnd/>
              <a:tailEnd/>
            </a:ln>
          </p:spPr>
          <p:txBody>
            <a:bodyPr anchor="ctr"/>
            <a:lstStyle/>
            <a:p>
              <a:pPr algn="ctr"/>
              <a:endParaRPr lang="zh-CN" altLang="zh-CN" sz="1800" dirty="0">
                <a:solidFill>
                  <a:srgbClr val="FFFFFF"/>
                </a:solidFill>
                <a:latin typeface="微软雅黑" pitchFamily="34" charset="-122"/>
                <a:ea typeface="微软雅黑" pitchFamily="34" charset="-122"/>
                <a:sym typeface="宋体" pitchFamily="2" charset="-122"/>
              </a:endParaRPr>
            </a:p>
          </p:txBody>
        </p:sp>
        <p:sp>
          <p:nvSpPr>
            <p:cNvPr id="5" name="Text Box 39"/>
            <p:cNvSpPr>
              <a:spLocks noChangeArrowheads="1"/>
            </p:cNvSpPr>
            <p:nvPr/>
          </p:nvSpPr>
          <p:spPr bwMode="auto">
            <a:xfrm>
              <a:off x="950884" y="2209253"/>
              <a:ext cx="893128" cy="720197"/>
            </a:xfrm>
            <a:prstGeom prst="rect">
              <a:avLst/>
            </a:prstGeom>
            <a:noFill/>
            <a:ln w="9525">
              <a:noFill/>
              <a:miter lim="800000"/>
              <a:headEnd/>
              <a:tailEnd/>
            </a:ln>
          </p:spPr>
          <p:txBody>
            <a:bodyPr>
              <a:spAutoFit/>
            </a:bodyPr>
            <a:lstStyle/>
            <a:p>
              <a:pPr algn="ctr">
                <a:lnSpc>
                  <a:spcPct val="150000"/>
                </a:lnSpc>
              </a:pPr>
              <a:r>
                <a:rPr lang="en-US" altLang="zh-CN" sz="4267" dirty="0">
                  <a:solidFill>
                    <a:srgbClr val="314865"/>
                  </a:solidFill>
                  <a:latin typeface="微软雅黑" pitchFamily="34" charset="-122"/>
                  <a:ea typeface="微软雅黑" pitchFamily="34" charset="-122"/>
                  <a:sym typeface="微软雅黑" pitchFamily="34" charset="-122"/>
                </a:rPr>
                <a:t>3</a:t>
              </a:r>
              <a:endParaRPr lang="zh-CN" altLang="en-US" sz="1800" dirty="0">
                <a:solidFill>
                  <a:srgbClr val="314865"/>
                </a:solidFill>
                <a:ea typeface="微软雅黑" pitchFamily="34" charset="-122"/>
              </a:endParaRPr>
            </a:p>
          </p:txBody>
        </p:sp>
      </p:grpSp>
      <p:sp>
        <p:nvSpPr>
          <p:cNvPr id="6" name="Text Box 39"/>
          <p:cNvSpPr>
            <a:spLocks noChangeArrowheads="1"/>
          </p:cNvSpPr>
          <p:nvPr/>
        </p:nvSpPr>
        <p:spPr bwMode="auto">
          <a:xfrm>
            <a:off x="2387865" y="2836495"/>
            <a:ext cx="7153700" cy="1178400"/>
          </a:xfrm>
          <a:prstGeom prst="rect">
            <a:avLst/>
          </a:prstGeom>
          <a:noFill/>
          <a:ln w="9525">
            <a:noFill/>
            <a:miter lim="800000"/>
            <a:headEnd/>
            <a:tailEnd/>
          </a:ln>
        </p:spPr>
        <p:txBody>
          <a:bodyPr wrap="square">
            <a:spAutoFit/>
          </a:bodyPr>
          <a:lstStyle/>
          <a:p>
            <a:pPr algn="ctr">
              <a:lnSpc>
                <a:spcPct val="150000"/>
              </a:lnSpc>
              <a:buClr>
                <a:schemeClr val="tx1"/>
              </a:buClr>
            </a:pPr>
            <a:r>
              <a:rPr lang="zh-CN" altLang="en-US" sz="5333" b="1" dirty="0">
                <a:solidFill>
                  <a:schemeClr val="bg1"/>
                </a:solidFill>
                <a:latin typeface="微软雅黑" pitchFamily="34" charset="-122"/>
                <a:ea typeface="微软雅黑" panose="020B0503020204020204" pitchFamily="34" charset="-122"/>
                <a:sym typeface="微软雅黑" pitchFamily="34" charset="-122"/>
              </a:rPr>
              <a:t>提出的多类</a:t>
            </a:r>
            <a:r>
              <a:rPr lang="en-US" altLang="zh-CN" sz="5333" b="1" dirty="0">
                <a:solidFill>
                  <a:schemeClr val="bg1"/>
                </a:solidFill>
                <a:latin typeface="微软雅黑" pitchFamily="34" charset="-122"/>
                <a:ea typeface="微软雅黑" panose="020B0503020204020204" pitchFamily="34" charset="-122"/>
                <a:sym typeface="微软雅黑" pitchFamily="34" charset="-122"/>
              </a:rPr>
              <a:t>UDA</a:t>
            </a:r>
            <a:r>
              <a:rPr lang="zh-CN" altLang="en-US" sz="5333" b="1" dirty="0">
                <a:solidFill>
                  <a:schemeClr val="bg1"/>
                </a:solidFill>
                <a:latin typeface="微软雅黑" pitchFamily="34" charset="-122"/>
                <a:ea typeface="微软雅黑" panose="020B0503020204020204" pitchFamily="34" charset="-122"/>
                <a:sym typeface="微软雅黑" pitchFamily="34" charset="-122"/>
              </a:rPr>
              <a:t>理论</a:t>
            </a:r>
          </a:p>
        </p:txBody>
      </p:sp>
      <p:grpSp>
        <p:nvGrpSpPr>
          <p:cNvPr id="8" name="组合 7"/>
          <p:cNvGrpSpPr/>
          <p:nvPr/>
        </p:nvGrpSpPr>
        <p:grpSpPr>
          <a:xfrm>
            <a:off x="0" y="353121"/>
            <a:ext cx="2387864" cy="599092"/>
            <a:chOff x="-1" y="588691"/>
            <a:chExt cx="3026771" cy="449319"/>
          </a:xfrm>
          <a:solidFill>
            <a:schemeClr val="tx1">
              <a:lumMod val="75000"/>
              <a:lumOff val="25000"/>
            </a:schemeClr>
          </a:solidFill>
        </p:grpSpPr>
        <p:sp>
          <p:nvSpPr>
            <p:cNvPr id="9" name="矩形 1"/>
            <p:cNvSpPr/>
            <p:nvPr/>
          </p:nvSpPr>
          <p:spPr>
            <a:xfrm>
              <a:off x="-1" y="588691"/>
              <a:ext cx="3026771" cy="449319"/>
            </a:xfrm>
            <a:custGeom>
              <a:avLst/>
              <a:gdLst>
                <a:gd name="connsiteX0" fmla="*/ 0 w 2411760"/>
                <a:gd name="connsiteY0" fmla="*/ 0 h 484751"/>
                <a:gd name="connsiteX1" fmla="*/ 2411760 w 2411760"/>
                <a:gd name="connsiteY1" fmla="*/ 0 h 484751"/>
                <a:gd name="connsiteX2" fmla="*/ 2411760 w 2411760"/>
                <a:gd name="connsiteY2" fmla="*/ 484751 h 484751"/>
                <a:gd name="connsiteX3" fmla="*/ 0 w 2411760"/>
                <a:gd name="connsiteY3" fmla="*/ 484751 h 484751"/>
                <a:gd name="connsiteX4" fmla="*/ 0 w 2411760"/>
                <a:gd name="connsiteY4" fmla="*/ 0 h 484751"/>
                <a:gd name="connsiteX0" fmla="*/ 0 w 2849910"/>
                <a:gd name="connsiteY0" fmla="*/ 0 h 484751"/>
                <a:gd name="connsiteX1" fmla="*/ 2411760 w 2849910"/>
                <a:gd name="connsiteY1" fmla="*/ 0 h 484751"/>
                <a:gd name="connsiteX2" fmla="*/ 2849910 w 2849910"/>
                <a:gd name="connsiteY2" fmla="*/ 484751 h 484751"/>
                <a:gd name="connsiteX3" fmla="*/ 0 w 2849910"/>
                <a:gd name="connsiteY3" fmla="*/ 484751 h 484751"/>
                <a:gd name="connsiteX4" fmla="*/ 0 w 2849910"/>
                <a:gd name="connsiteY4" fmla="*/ 0 h 48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910" h="484751">
                  <a:moveTo>
                    <a:pt x="0" y="0"/>
                  </a:moveTo>
                  <a:lnTo>
                    <a:pt x="2411760" y="0"/>
                  </a:lnTo>
                  <a:lnTo>
                    <a:pt x="2849910" y="484751"/>
                  </a:lnTo>
                  <a:lnTo>
                    <a:pt x="0" y="48475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zh-CN" altLang="en-US" sz="1800" dirty="0">
                <a:solidFill>
                  <a:schemeClr val="bg1"/>
                </a:solidFill>
                <a:ea typeface="微软雅黑" pitchFamily="34" charset="-122"/>
              </a:endParaRPr>
            </a:p>
          </p:txBody>
        </p:sp>
        <p:sp>
          <p:nvSpPr>
            <p:cNvPr id="10" name="矩形 9"/>
            <p:cNvSpPr/>
            <p:nvPr/>
          </p:nvSpPr>
          <p:spPr>
            <a:xfrm>
              <a:off x="610875" y="628375"/>
              <a:ext cx="1532466" cy="377074"/>
            </a:xfrm>
            <a:prstGeom prst="rect">
              <a:avLst/>
            </a:prstGeom>
            <a:grpFill/>
          </p:spPr>
          <p:txBody>
            <a:bodyPr wrap="none">
              <a:spAutoFit/>
            </a:bodyPr>
            <a:lstStyle/>
            <a:p>
              <a:r>
                <a:rPr lang="zh-CN" altLang="en-US" sz="2667" b="1" kern="0" dirty="0">
                  <a:solidFill>
                    <a:schemeClr val="bg1"/>
                  </a:solidFill>
                  <a:latin typeface="微软雅黑" pitchFamily="34" charset="-122"/>
                  <a:ea typeface="微软雅黑" pitchFamily="34" charset="-122"/>
                </a:rPr>
                <a:t>过渡页</a:t>
              </a:r>
              <a:endParaRPr lang="zh-CN" altLang="en-US" sz="2667" b="1" dirty="0">
                <a:solidFill>
                  <a:schemeClr val="bg1"/>
                </a:solidFill>
                <a:ea typeface="微软雅黑" pitchFamily="34" charset="-122"/>
              </a:endParaRPr>
            </a:p>
          </p:txBody>
        </p:sp>
      </p:grpSp>
    </p:spTree>
    <p:extLst>
      <p:ext uri="{BB962C8B-B14F-4D97-AF65-F5344CB8AC3E}">
        <p14:creationId xmlns:p14="http://schemas.microsoft.com/office/powerpoint/2010/main" val="13499707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cTn>
                              </p:par>
                            </p:childTnLst>
                          </p:cTn>
                        </p:par>
                        <p:par>
                          <p:cTn id="18" fill="hold">
                            <p:stCondLst>
                              <p:cond delay="2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extLst>
    <p:ext uri="{E180D4A7-C9FB-4DFB-919C-405C955672EB}">
      <p14:showEvtLst xmlns:p14="http://schemas.microsoft.com/office/powerpoint/2010/main">
        <p14:playEvt time="0" objId="2"/>
        <p14:stopEvt time="5293" objId="2"/>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204EED3-6E1C-41BC-9667-A5D4E6E38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617" y="1583452"/>
            <a:ext cx="6858957" cy="638264"/>
          </a:xfrm>
          <a:prstGeom prst="rect">
            <a:avLst/>
          </a:prstGeom>
        </p:spPr>
      </p:pic>
      <p:sp>
        <p:nvSpPr>
          <p:cNvPr id="4" name="object 16">
            <a:extLst>
              <a:ext uri="{FF2B5EF4-FFF2-40B4-BE49-F238E27FC236}">
                <a16:creationId xmlns:a16="http://schemas.microsoft.com/office/drawing/2014/main" id="{1714AFD3-1399-4B03-877F-D27EFA93E466}"/>
              </a:ext>
            </a:extLst>
          </p:cNvPr>
          <p:cNvSpPr/>
          <p:nvPr/>
        </p:nvSpPr>
        <p:spPr>
          <a:xfrm flipV="1">
            <a:off x="6579704" y="2189331"/>
            <a:ext cx="1928191" cy="45719"/>
          </a:xfrm>
          <a:custGeom>
            <a:avLst/>
            <a:gdLst/>
            <a:ahLst/>
            <a:cxnLst/>
            <a:rect l="l" t="t" r="r" b="b"/>
            <a:pathLst>
              <a:path w="1529079">
                <a:moveTo>
                  <a:pt x="0" y="0"/>
                </a:moveTo>
                <a:lnTo>
                  <a:pt x="1528568" y="1"/>
                </a:lnTo>
              </a:path>
            </a:pathLst>
          </a:custGeom>
          <a:ln w="38099">
            <a:solidFill>
              <a:srgbClr val="FFA900"/>
            </a:solidFill>
          </a:ln>
        </p:spPr>
        <p:txBody>
          <a:bodyPr wrap="square" lIns="0" tIns="0" rIns="0" bIns="0" rtlCol="0"/>
          <a:lstStyle/>
          <a:p>
            <a:endParaRPr/>
          </a:p>
        </p:txBody>
      </p:sp>
      <p:sp>
        <p:nvSpPr>
          <p:cNvPr id="5" name="object 27">
            <a:extLst>
              <a:ext uri="{FF2B5EF4-FFF2-40B4-BE49-F238E27FC236}">
                <a16:creationId xmlns:a16="http://schemas.microsoft.com/office/drawing/2014/main" id="{E7C792DC-D13B-40A9-9017-ED11DA784874}"/>
              </a:ext>
            </a:extLst>
          </p:cNvPr>
          <p:cNvSpPr/>
          <p:nvPr/>
        </p:nvSpPr>
        <p:spPr>
          <a:xfrm>
            <a:off x="7383295" y="2226161"/>
            <a:ext cx="106045" cy="127635"/>
          </a:xfrm>
          <a:custGeom>
            <a:avLst/>
            <a:gdLst/>
            <a:ahLst/>
            <a:cxnLst/>
            <a:rect l="l" t="t" r="r" b="b"/>
            <a:pathLst>
              <a:path w="106045" h="127635">
                <a:moveTo>
                  <a:pt x="96145" y="0"/>
                </a:moveTo>
                <a:lnTo>
                  <a:pt x="0" y="84181"/>
                </a:lnTo>
                <a:lnTo>
                  <a:pt x="105803" y="127425"/>
                </a:lnTo>
                <a:lnTo>
                  <a:pt x="96145" y="0"/>
                </a:lnTo>
                <a:close/>
              </a:path>
            </a:pathLst>
          </a:custGeom>
          <a:solidFill>
            <a:srgbClr val="FFA900"/>
          </a:solidFill>
        </p:spPr>
        <p:txBody>
          <a:bodyPr wrap="square" lIns="0" tIns="0" rIns="0" bIns="0" rtlCol="0"/>
          <a:lstStyle/>
          <a:p>
            <a:endParaRPr/>
          </a:p>
        </p:txBody>
      </p:sp>
      <p:sp>
        <p:nvSpPr>
          <p:cNvPr id="6" name="object 11">
            <a:extLst>
              <a:ext uri="{FF2B5EF4-FFF2-40B4-BE49-F238E27FC236}">
                <a16:creationId xmlns:a16="http://schemas.microsoft.com/office/drawing/2014/main" id="{68DB62E2-7B2E-4014-BAEA-55F7C9A3CEC9}"/>
              </a:ext>
            </a:extLst>
          </p:cNvPr>
          <p:cNvSpPr/>
          <p:nvPr/>
        </p:nvSpPr>
        <p:spPr>
          <a:xfrm>
            <a:off x="2882348" y="2778428"/>
            <a:ext cx="6643130" cy="801370"/>
          </a:xfrm>
          <a:custGeom>
            <a:avLst/>
            <a:gdLst/>
            <a:ahLst/>
            <a:cxnLst/>
            <a:rect l="l" t="t" r="r" b="b"/>
            <a:pathLst>
              <a:path w="7334884" h="801370">
                <a:moveTo>
                  <a:pt x="0" y="107637"/>
                </a:moveTo>
                <a:lnTo>
                  <a:pt x="8477" y="65694"/>
                </a:lnTo>
                <a:lnTo>
                  <a:pt x="31594" y="31457"/>
                </a:lnTo>
                <a:lnTo>
                  <a:pt x="65875" y="8401"/>
                </a:lnTo>
                <a:lnTo>
                  <a:pt x="7226715" y="0"/>
                </a:lnTo>
                <a:lnTo>
                  <a:pt x="7241337" y="984"/>
                </a:lnTo>
                <a:lnTo>
                  <a:pt x="7281097" y="14728"/>
                </a:lnTo>
                <a:lnTo>
                  <a:pt x="7311993" y="41952"/>
                </a:lnTo>
                <a:lnTo>
                  <a:pt x="7330551" y="79182"/>
                </a:lnTo>
                <a:lnTo>
                  <a:pt x="7334352" y="693176"/>
                </a:lnTo>
                <a:lnTo>
                  <a:pt x="7333367" y="707799"/>
                </a:lnTo>
                <a:lnTo>
                  <a:pt x="7319623" y="747559"/>
                </a:lnTo>
                <a:lnTo>
                  <a:pt x="7292399" y="778455"/>
                </a:lnTo>
                <a:lnTo>
                  <a:pt x="7255169" y="797012"/>
                </a:lnTo>
                <a:lnTo>
                  <a:pt x="107636" y="800813"/>
                </a:lnTo>
                <a:lnTo>
                  <a:pt x="93014" y="799829"/>
                </a:lnTo>
                <a:lnTo>
                  <a:pt x="53254" y="786085"/>
                </a:lnTo>
                <a:lnTo>
                  <a:pt x="22358" y="758861"/>
                </a:lnTo>
                <a:lnTo>
                  <a:pt x="3800" y="721630"/>
                </a:lnTo>
                <a:lnTo>
                  <a:pt x="0" y="107637"/>
                </a:lnTo>
                <a:close/>
              </a:path>
            </a:pathLst>
          </a:custGeom>
          <a:ln w="38099">
            <a:solidFill>
              <a:srgbClr val="FFA900"/>
            </a:solidFill>
          </a:ln>
        </p:spPr>
        <p:txBody>
          <a:bodyPr wrap="square" lIns="0" tIns="0" rIns="0" bIns="0" rtlCol="0"/>
          <a:lstStyle/>
          <a:p>
            <a:endParaRPr/>
          </a:p>
        </p:txBody>
      </p:sp>
      <p:sp>
        <p:nvSpPr>
          <p:cNvPr id="7" name="object 26">
            <a:extLst>
              <a:ext uri="{FF2B5EF4-FFF2-40B4-BE49-F238E27FC236}">
                <a16:creationId xmlns:a16="http://schemas.microsoft.com/office/drawing/2014/main" id="{E40CD292-C7CB-4DF2-9B9A-89476430FCA8}"/>
              </a:ext>
            </a:extLst>
          </p:cNvPr>
          <p:cNvSpPr/>
          <p:nvPr/>
        </p:nvSpPr>
        <p:spPr>
          <a:xfrm>
            <a:off x="7215809" y="2333918"/>
            <a:ext cx="220508" cy="420147"/>
          </a:xfrm>
          <a:custGeom>
            <a:avLst/>
            <a:gdLst/>
            <a:ahLst/>
            <a:cxnLst/>
            <a:rect l="l" t="t" r="r" b="b"/>
            <a:pathLst>
              <a:path w="662939" h="1621789">
                <a:moveTo>
                  <a:pt x="0" y="1621287"/>
                </a:moveTo>
                <a:lnTo>
                  <a:pt x="662654" y="0"/>
                </a:lnTo>
              </a:path>
            </a:pathLst>
          </a:custGeom>
          <a:ln w="38099">
            <a:solidFill>
              <a:srgbClr val="FFA900"/>
            </a:solidFill>
          </a:ln>
        </p:spPr>
        <p:txBody>
          <a:bodyPr wrap="square" lIns="0" tIns="0" rIns="0" bIns="0" rtlCol="0"/>
          <a:lstStyle/>
          <a:p>
            <a:endParaRPr/>
          </a:p>
        </p:txBody>
      </p:sp>
      <p:pic>
        <p:nvPicPr>
          <p:cNvPr id="9" name="图片 8">
            <a:extLst>
              <a:ext uri="{FF2B5EF4-FFF2-40B4-BE49-F238E27FC236}">
                <a16:creationId xmlns:a16="http://schemas.microsoft.com/office/drawing/2014/main" id="{95AA2AC9-806C-46DF-BAEA-0905733C6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081" y="2840929"/>
            <a:ext cx="6468378" cy="676369"/>
          </a:xfrm>
          <a:prstGeom prst="rect">
            <a:avLst/>
          </a:prstGeom>
        </p:spPr>
      </p:pic>
      <p:pic>
        <p:nvPicPr>
          <p:cNvPr id="11" name="图片 10">
            <a:extLst>
              <a:ext uri="{FF2B5EF4-FFF2-40B4-BE49-F238E27FC236}">
                <a16:creationId xmlns:a16="http://schemas.microsoft.com/office/drawing/2014/main" id="{DF7540D1-C91A-43B8-8569-438550552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631" y="4004430"/>
            <a:ext cx="8335538" cy="2000529"/>
          </a:xfrm>
          <a:prstGeom prst="rect">
            <a:avLst/>
          </a:prstGeom>
        </p:spPr>
      </p:pic>
      <p:sp>
        <p:nvSpPr>
          <p:cNvPr id="12" name="文本框 11">
            <a:extLst>
              <a:ext uri="{FF2B5EF4-FFF2-40B4-BE49-F238E27FC236}">
                <a16:creationId xmlns:a16="http://schemas.microsoft.com/office/drawing/2014/main" id="{B2724983-E42A-4589-B64B-761FB7D5466E}"/>
              </a:ext>
            </a:extLst>
          </p:cNvPr>
          <p:cNvSpPr txBox="1"/>
          <p:nvPr/>
        </p:nvSpPr>
        <p:spPr>
          <a:xfrm>
            <a:off x="170819" y="49024"/>
            <a:ext cx="9278640" cy="1323439"/>
          </a:xfrm>
          <a:prstGeom prst="rect">
            <a:avLst/>
          </a:prstGeom>
          <a:noFill/>
        </p:spPr>
        <p:txBody>
          <a:bodyPr wrap="square" rtlCol="0">
            <a:spAutoFit/>
          </a:bodyPr>
          <a:lstStyle/>
          <a:p>
            <a:r>
              <a:rPr lang="en-US" altLang="zh-CN" sz="4000" b="1" dirty="0"/>
              <a:t>A unified theory based on absolute margin function</a:t>
            </a:r>
          </a:p>
        </p:txBody>
      </p:sp>
      <p:sp>
        <p:nvSpPr>
          <p:cNvPr id="13" name="箭头: 右 12">
            <a:extLst>
              <a:ext uri="{FF2B5EF4-FFF2-40B4-BE49-F238E27FC236}">
                <a16:creationId xmlns:a16="http://schemas.microsoft.com/office/drawing/2014/main" id="{860044FE-78F4-4E76-AD58-92CD4C65307A}"/>
              </a:ext>
            </a:extLst>
          </p:cNvPr>
          <p:cNvSpPr/>
          <p:nvPr/>
        </p:nvSpPr>
        <p:spPr>
          <a:xfrm>
            <a:off x="8991419" y="4234069"/>
            <a:ext cx="355155" cy="2623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4" name="箭头: 右 13">
            <a:extLst>
              <a:ext uri="{FF2B5EF4-FFF2-40B4-BE49-F238E27FC236}">
                <a16:creationId xmlns:a16="http://schemas.microsoft.com/office/drawing/2014/main" id="{17EA7194-1193-423C-BB98-16EDB8CC592D}"/>
              </a:ext>
            </a:extLst>
          </p:cNvPr>
          <p:cNvSpPr/>
          <p:nvPr/>
        </p:nvSpPr>
        <p:spPr>
          <a:xfrm>
            <a:off x="8986596" y="4962806"/>
            <a:ext cx="355155" cy="2623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5" name="箭头: 右 14">
            <a:extLst>
              <a:ext uri="{FF2B5EF4-FFF2-40B4-BE49-F238E27FC236}">
                <a16:creationId xmlns:a16="http://schemas.microsoft.com/office/drawing/2014/main" id="{7D5DAACB-8171-4A91-A1A0-A088F58D785D}"/>
              </a:ext>
            </a:extLst>
          </p:cNvPr>
          <p:cNvSpPr/>
          <p:nvPr/>
        </p:nvSpPr>
        <p:spPr>
          <a:xfrm>
            <a:off x="8986596" y="5691543"/>
            <a:ext cx="355155" cy="2623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 name="object 7">
            <a:extLst>
              <a:ext uri="{FF2B5EF4-FFF2-40B4-BE49-F238E27FC236}">
                <a16:creationId xmlns:a16="http://schemas.microsoft.com/office/drawing/2014/main" id="{A24287F1-9061-4BF2-9A46-9E1E78BB8703}"/>
              </a:ext>
            </a:extLst>
          </p:cNvPr>
          <p:cNvSpPr txBox="1"/>
          <p:nvPr/>
        </p:nvSpPr>
        <p:spPr>
          <a:xfrm>
            <a:off x="9341751" y="4175637"/>
            <a:ext cx="2293618" cy="369332"/>
          </a:xfrm>
          <a:prstGeom prst="rect">
            <a:avLst/>
          </a:prstGeom>
        </p:spPr>
        <p:txBody>
          <a:bodyPr vert="horz" wrap="square" lIns="0" tIns="0" rIns="0" bIns="0" rtlCol="0">
            <a:spAutoFit/>
          </a:bodyPr>
          <a:lstStyle/>
          <a:p>
            <a:pPr marL="12700" algn="ctr">
              <a:lnSpc>
                <a:spcPct val="100000"/>
              </a:lnSpc>
            </a:pPr>
            <a:r>
              <a:rPr lang="zh-CN" altLang="en-US" sz="2400" b="1" dirty="0">
                <a:latin typeface="Arial"/>
                <a:cs typeface="Arial"/>
              </a:rPr>
              <a:t>多类别得分差异</a:t>
            </a:r>
            <a:endParaRPr sz="2400" b="1" dirty="0">
              <a:latin typeface="Arial"/>
              <a:cs typeface="Arial"/>
            </a:endParaRPr>
          </a:p>
        </p:txBody>
      </p:sp>
      <p:sp>
        <p:nvSpPr>
          <p:cNvPr id="17" name="object 7">
            <a:extLst>
              <a:ext uri="{FF2B5EF4-FFF2-40B4-BE49-F238E27FC236}">
                <a16:creationId xmlns:a16="http://schemas.microsoft.com/office/drawing/2014/main" id="{5E97C760-9B83-46D5-B68E-AFB15902C087}"/>
              </a:ext>
            </a:extLst>
          </p:cNvPr>
          <p:cNvSpPr txBox="1"/>
          <p:nvPr/>
        </p:nvSpPr>
        <p:spPr>
          <a:xfrm>
            <a:off x="9341751" y="4909337"/>
            <a:ext cx="2644840" cy="369332"/>
          </a:xfrm>
          <a:prstGeom prst="rect">
            <a:avLst/>
          </a:prstGeom>
        </p:spPr>
        <p:txBody>
          <a:bodyPr vert="horz" wrap="square" lIns="0" tIns="0" rIns="0" bIns="0" rtlCol="0">
            <a:spAutoFit/>
          </a:bodyPr>
          <a:lstStyle/>
          <a:p>
            <a:pPr marL="12700" algn="ctr">
              <a:lnSpc>
                <a:spcPct val="100000"/>
              </a:lnSpc>
            </a:pPr>
            <a:r>
              <a:rPr lang="en-US" altLang="zh-CN" sz="2400" b="1" dirty="0">
                <a:latin typeface="Arial"/>
                <a:cs typeface="Arial"/>
              </a:rPr>
              <a:t>MD </a:t>
            </a:r>
            <a:r>
              <a:rPr lang="zh-CN" altLang="en-US" sz="2400" b="1" dirty="0">
                <a:latin typeface="Arial"/>
                <a:cs typeface="Arial"/>
              </a:rPr>
              <a:t>变种</a:t>
            </a:r>
            <a:r>
              <a:rPr lang="zh-CN" altLang="en-US" sz="1400" b="1" dirty="0">
                <a:latin typeface="Arial"/>
                <a:cs typeface="Arial"/>
              </a:rPr>
              <a:t>，</a:t>
            </a:r>
            <a:r>
              <a:rPr lang="en-US" altLang="zh-CN" sz="1400" b="1" dirty="0">
                <a:latin typeface="Arial"/>
                <a:cs typeface="Arial"/>
              </a:rPr>
              <a:t>Zhang et al.</a:t>
            </a:r>
            <a:endParaRPr sz="2400" b="1" dirty="0">
              <a:latin typeface="Arial"/>
              <a:cs typeface="Arial"/>
            </a:endParaRPr>
          </a:p>
        </p:txBody>
      </p:sp>
      <p:sp>
        <p:nvSpPr>
          <p:cNvPr id="18" name="object 7">
            <a:extLst>
              <a:ext uri="{FF2B5EF4-FFF2-40B4-BE49-F238E27FC236}">
                <a16:creationId xmlns:a16="http://schemas.microsoft.com/office/drawing/2014/main" id="{7280B2FF-4B21-4C70-8BA5-EA5828055639}"/>
              </a:ext>
            </a:extLst>
          </p:cNvPr>
          <p:cNvSpPr txBox="1"/>
          <p:nvPr/>
        </p:nvSpPr>
        <p:spPr>
          <a:xfrm>
            <a:off x="9341751" y="5584606"/>
            <a:ext cx="2644840" cy="738664"/>
          </a:xfrm>
          <a:prstGeom prst="rect">
            <a:avLst/>
          </a:prstGeom>
        </p:spPr>
        <p:txBody>
          <a:bodyPr vert="horz" wrap="square" lIns="0" tIns="0" rIns="0" bIns="0" rtlCol="0">
            <a:spAutoFit/>
          </a:bodyPr>
          <a:lstStyle/>
          <a:p>
            <a:pPr marL="12700" algn="ctr">
              <a:lnSpc>
                <a:spcPct val="100000"/>
              </a:lnSpc>
            </a:pPr>
            <a:r>
              <a:rPr lang="en-US" altLang="zh-CN" sz="2400" b="1" dirty="0">
                <a:latin typeface="Arial"/>
                <a:cs typeface="Arial"/>
              </a:rPr>
              <a:t>HD </a:t>
            </a:r>
            <a:r>
              <a:rPr lang="zh-CN" altLang="en-US" sz="2400" b="1" dirty="0">
                <a:latin typeface="Arial"/>
                <a:cs typeface="Arial"/>
              </a:rPr>
              <a:t>在多类情况下的形式</a:t>
            </a:r>
            <a:r>
              <a:rPr lang="en-US" altLang="zh-CN" sz="1400" b="1" dirty="0">
                <a:latin typeface="Arial"/>
                <a:cs typeface="Arial"/>
              </a:rPr>
              <a:t>, Ben et al.</a:t>
            </a:r>
            <a:endParaRPr sz="2400" b="1" dirty="0">
              <a:latin typeface="Arial"/>
              <a:cs typeface="Arial"/>
            </a:endParaRPr>
          </a:p>
        </p:txBody>
      </p:sp>
    </p:spTree>
    <p:extLst>
      <p:ext uri="{BB962C8B-B14F-4D97-AF65-F5344CB8AC3E}">
        <p14:creationId xmlns:p14="http://schemas.microsoft.com/office/powerpoint/2010/main" val="2834551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2"/>
          <p:cNvSpPr>
            <a:spLocks noChangeArrowheads="1"/>
          </p:cNvSpPr>
          <p:nvPr/>
        </p:nvSpPr>
        <p:spPr bwMode="auto">
          <a:xfrm>
            <a:off x="10996915" y="1810507"/>
            <a:ext cx="1200307" cy="2792175"/>
          </a:xfrm>
          <a:prstGeom prst="rect">
            <a:avLst/>
          </a:prstGeom>
          <a:solidFill>
            <a:schemeClr val="tx1">
              <a:lumMod val="75000"/>
              <a:lumOff val="25000"/>
            </a:schemeClr>
          </a:solidFill>
          <a:ln>
            <a:noFill/>
          </a:ln>
        </p:spPr>
        <p:txBody>
          <a:bodyPr vert="horz" wrap="square" lIns="108819" tIns="54409" rIns="108819" bIns="54409" numCol="1" anchor="t" anchorCtr="0" compatLnSpc="1">
            <a:prstTxWarp prst="textNoShape">
              <a:avLst/>
            </a:prstTxWarp>
          </a:bodyPr>
          <a:lstStyle/>
          <a:p>
            <a:endParaRPr lang="zh-CN" altLang="en-US" sz="1800"/>
          </a:p>
        </p:txBody>
      </p:sp>
      <p:sp>
        <p:nvSpPr>
          <p:cNvPr id="21" name="Freeform 13"/>
          <p:cNvSpPr>
            <a:spLocks/>
          </p:cNvSpPr>
          <p:nvPr/>
        </p:nvSpPr>
        <p:spPr bwMode="auto">
          <a:xfrm>
            <a:off x="0" y="1810509"/>
            <a:ext cx="1949003" cy="2792175"/>
          </a:xfrm>
          <a:custGeom>
            <a:avLst/>
            <a:gdLst>
              <a:gd name="T0" fmla="*/ 2055 w 2055"/>
              <a:gd name="T1" fmla="*/ 3548 h 3548"/>
              <a:gd name="T2" fmla="*/ 0 w 2055"/>
              <a:gd name="T3" fmla="*/ 3548 h 3548"/>
              <a:gd name="T4" fmla="*/ 0 w 2055"/>
              <a:gd name="T5" fmla="*/ 0 h 3548"/>
              <a:gd name="T6" fmla="*/ 2055 w 2055"/>
              <a:gd name="T7" fmla="*/ 0 h 3548"/>
              <a:gd name="T8" fmla="*/ 959 w 2055"/>
              <a:gd name="T9" fmla="*/ 1774 h 3548"/>
              <a:gd name="T10" fmla="*/ 2055 w 2055"/>
              <a:gd name="T11" fmla="*/ 3548 h 3548"/>
            </a:gdLst>
            <a:ahLst/>
            <a:cxnLst>
              <a:cxn ang="0">
                <a:pos x="T0" y="T1"/>
              </a:cxn>
              <a:cxn ang="0">
                <a:pos x="T2" y="T3"/>
              </a:cxn>
              <a:cxn ang="0">
                <a:pos x="T4" y="T5"/>
              </a:cxn>
              <a:cxn ang="0">
                <a:pos x="T6" y="T7"/>
              </a:cxn>
              <a:cxn ang="0">
                <a:pos x="T8" y="T9"/>
              </a:cxn>
              <a:cxn ang="0">
                <a:pos x="T10" y="T11"/>
              </a:cxn>
            </a:cxnLst>
            <a:rect l="0" t="0" r="r" b="b"/>
            <a:pathLst>
              <a:path w="2055" h="3548">
                <a:moveTo>
                  <a:pt x="2055" y="3548"/>
                </a:moveTo>
                <a:lnTo>
                  <a:pt x="0" y="3548"/>
                </a:lnTo>
                <a:lnTo>
                  <a:pt x="0" y="0"/>
                </a:lnTo>
                <a:lnTo>
                  <a:pt x="2055" y="0"/>
                </a:lnTo>
                <a:cubicBezTo>
                  <a:pt x="1407" y="317"/>
                  <a:pt x="959" y="992"/>
                  <a:pt x="959" y="1774"/>
                </a:cubicBezTo>
                <a:cubicBezTo>
                  <a:pt x="959" y="2555"/>
                  <a:pt x="1407" y="3231"/>
                  <a:pt x="2055" y="3548"/>
                </a:cubicBezTo>
                <a:close/>
              </a:path>
            </a:pathLst>
          </a:custGeom>
          <a:solidFill>
            <a:schemeClr val="tx1">
              <a:lumMod val="75000"/>
              <a:lumOff val="25000"/>
            </a:schemeClr>
          </a:solidFill>
          <a:ln>
            <a:noFill/>
          </a:ln>
        </p:spPr>
        <p:txBody>
          <a:bodyPr vert="horz" wrap="square" lIns="108819" tIns="54409" rIns="108819" bIns="54409" numCol="1" anchor="t" anchorCtr="0" compatLnSpc="1">
            <a:prstTxWarp prst="textNoShape">
              <a:avLst/>
            </a:prstTxWarp>
          </a:bodyPr>
          <a:lstStyle/>
          <a:p>
            <a:endParaRPr lang="zh-CN" altLang="en-US" sz="1800"/>
          </a:p>
        </p:txBody>
      </p:sp>
      <p:sp>
        <p:nvSpPr>
          <p:cNvPr id="28" name="Freeform 19"/>
          <p:cNvSpPr>
            <a:spLocks/>
          </p:cNvSpPr>
          <p:nvPr/>
        </p:nvSpPr>
        <p:spPr bwMode="auto">
          <a:xfrm>
            <a:off x="3385261" y="-424873"/>
            <a:ext cx="1372497" cy="6918036"/>
          </a:xfrm>
          <a:custGeom>
            <a:avLst/>
            <a:gdLst>
              <a:gd name="T0" fmla="*/ 0 w 1703"/>
              <a:gd name="T1" fmla="*/ 0 h 9079"/>
              <a:gd name="T2" fmla="*/ 1703 w 1703"/>
              <a:gd name="T3" fmla="*/ 4539 h 9079"/>
              <a:gd name="T4" fmla="*/ 0 w 1703"/>
              <a:gd name="T5" fmla="*/ 9079 h 9079"/>
            </a:gdLst>
            <a:ahLst/>
            <a:cxnLst>
              <a:cxn ang="0">
                <a:pos x="T0" y="T1"/>
              </a:cxn>
              <a:cxn ang="0">
                <a:pos x="T2" y="T3"/>
              </a:cxn>
              <a:cxn ang="0">
                <a:pos x="T4" y="T5"/>
              </a:cxn>
            </a:cxnLst>
            <a:rect l="0" t="0" r="r" b="b"/>
            <a:pathLst>
              <a:path w="1703" h="9079">
                <a:moveTo>
                  <a:pt x="0" y="0"/>
                </a:moveTo>
                <a:cubicBezTo>
                  <a:pt x="1060" y="1213"/>
                  <a:pt x="1703" y="2801"/>
                  <a:pt x="1703" y="4539"/>
                </a:cubicBezTo>
                <a:cubicBezTo>
                  <a:pt x="1703" y="6277"/>
                  <a:pt x="1060" y="7865"/>
                  <a:pt x="0" y="9079"/>
                </a:cubicBezTo>
              </a:path>
            </a:pathLst>
          </a:custGeom>
          <a:noFill/>
          <a:ln w="8" cap="flat">
            <a:solidFill>
              <a:schemeClr val="tx1">
                <a:lumMod val="75000"/>
                <a:lumOff val="2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08819" tIns="54409" rIns="108819" bIns="54409" numCol="1" anchor="t" anchorCtr="0" compatLnSpc="1">
            <a:prstTxWarp prst="textNoShape">
              <a:avLst/>
            </a:prstTxWarp>
          </a:bodyPr>
          <a:lstStyle/>
          <a:p>
            <a:endParaRPr lang="zh-CN" altLang="en-US" sz="1800"/>
          </a:p>
        </p:txBody>
      </p:sp>
      <p:sp>
        <p:nvSpPr>
          <p:cNvPr id="29" name="椭圆 28"/>
          <p:cNvSpPr>
            <a:spLocks noChangeAspect="1"/>
          </p:cNvSpPr>
          <p:nvPr/>
        </p:nvSpPr>
        <p:spPr bwMode="auto">
          <a:xfrm>
            <a:off x="3990964" y="780720"/>
            <a:ext cx="767867" cy="729541"/>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108819" tIns="54409" rIns="108819" bIns="54409" numCol="1" rtlCol="0" anchor="t" anchorCtr="0" compatLnSpc="1">
            <a:prstTxWarp prst="textNoShape">
              <a:avLst/>
            </a:prstTxWarp>
          </a:bodyPr>
          <a:lstStyle/>
          <a:p>
            <a:pPr defTabSz="1088163"/>
            <a:endParaRPr lang="zh-CN" altLang="en-US" sz="1800"/>
          </a:p>
        </p:txBody>
      </p:sp>
      <p:sp>
        <p:nvSpPr>
          <p:cNvPr id="67" name="椭圆 66"/>
          <p:cNvSpPr>
            <a:spLocks noChangeAspect="1"/>
          </p:cNvSpPr>
          <p:nvPr/>
        </p:nvSpPr>
        <p:spPr bwMode="auto">
          <a:xfrm>
            <a:off x="4242873" y="1625352"/>
            <a:ext cx="767867" cy="729541"/>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108819" tIns="54409" rIns="108819" bIns="54409" numCol="1" rtlCol="0" anchor="t" anchorCtr="0" compatLnSpc="1">
            <a:prstTxWarp prst="textNoShape">
              <a:avLst/>
            </a:prstTxWarp>
          </a:bodyPr>
          <a:lstStyle/>
          <a:p>
            <a:pPr defTabSz="1088163"/>
            <a:endParaRPr lang="zh-CN" altLang="en-US" sz="1800"/>
          </a:p>
        </p:txBody>
      </p:sp>
      <p:sp>
        <p:nvSpPr>
          <p:cNvPr id="68" name="椭圆 67"/>
          <p:cNvSpPr>
            <a:spLocks noChangeAspect="1"/>
          </p:cNvSpPr>
          <p:nvPr/>
        </p:nvSpPr>
        <p:spPr bwMode="auto">
          <a:xfrm>
            <a:off x="4336700" y="2466530"/>
            <a:ext cx="767867" cy="729541"/>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108819" tIns="54409" rIns="108819" bIns="54409" numCol="1" rtlCol="0" anchor="t" anchorCtr="0" compatLnSpc="1">
            <a:prstTxWarp prst="textNoShape">
              <a:avLst/>
            </a:prstTxWarp>
          </a:bodyPr>
          <a:lstStyle/>
          <a:p>
            <a:pPr defTabSz="1088163"/>
            <a:endParaRPr lang="zh-CN" altLang="en-US" sz="1800"/>
          </a:p>
        </p:txBody>
      </p:sp>
      <p:sp>
        <p:nvSpPr>
          <p:cNvPr id="69" name="椭圆 68"/>
          <p:cNvSpPr>
            <a:spLocks noChangeAspect="1"/>
          </p:cNvSpPr>
          <p:nvPr/>
        </p:nvSpPr>
        <p:spPr bwMode="auto">
          <a:xfrm>
            <a:off x="4299924" y="3307706"/>
            <a:ext cx="767867" cy="729541"/>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108819" tIns="54409" rIns="108819" bIns="54409" numCol="1" rtlCol="0" anchor="t" anchorCtr="0" compatLnSpc="1">
            <a:prstTxWarp prst="textNoShape">
              <a:avLst/>
            </a:prstTxWarp>
          </a:bodyPr>
          <a:lstStyle/>
          <a:p>
            <a:pPr defTabSz="1088163"/>
            <a:endParaRPr lang="zh-CN" altLang="en-US" sz="1800"/>
          </a:p>
        </p:txBody>
      </p:sp>
      <p:sp>
        <p:nvSpPr>
          <p:cNvPr id="70" name="椭圆 69"/>
          <p:cNvSpPr>
            <a:spLocks noChangeAspect="1"/>
          </p:cNvSpPr>
          <p:nvPr/>
        </p:nvSpPr>
        <p:spPr bwMode="auto">
          <a:xfrm>
            <a:off x="4134773" y="4150276"/>
            <a:ext cx="767867" cy="729541"/>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108819" tIns="54409" rIns="108819" bIns="54409" numCol="1" rtlCol="0" anchor="t" anchorCtr="0" compatLnSpc="1">
            <a:prstTxWarp prst="textNoShape">
              <a:avLst/>
            </a:prstTxWarp>
          </a:bodyPr>
          <a:lstStyle/>
          <a:p>
            <a:pPr defTabSz="1088163"/>
            <a:endParaRPr lang="zh-CN" altLang="en-US" sz="1800"/>
          </a:p>
        </p:txBody>
      </p:sp>
      <p:sp>
        <p:nvSpPr>
          <p:cNvPr id="71" name="椭圆 70"/>
          <p:cNvSpPr>
            <a:spLocks noChangeAspect="1"/>
          </p:cNvSpPr>
          <p:nvPr/>
        </p:nvSpPr>
        <p:spPr bwMode="auto">
          <a:xfrm>
            <a:off x="3830251" y="4989870"/>
            <a:ext cx="767867" cy="729541"/>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108819" tIns="54409" rIns="108819" bIns="54409" numCol="1" rtlCol="0" anchor="t" anchorCtr="0" compatLnSpc="1">
            <a:prstTxWarp prst="textNoShape">
              <a:avLst/>
            </a:prstTxWarp>
          </a:bodyPr>
          <a:lstStyle/>
          <a:p>
            <a:pPr defTabSz="1088163"/>
            <a:endParaRPr lang="zh-CN" altLang="en-US" sz="1800"/>
          </a:p>
        </p:txBody>
      </p:sp>
      <p:sp>
        <p:nvSpPr>
          <p:cNvPr id="30" name="圆角矩形 29"/>
          <p:cNvSpPr/>
          <p:nvPr/>
        </p:nvSpPr>
        <p:spPr bwMode="auto">
          <a:xfrm>
            <a:off x="4885879" y="858239"/>
            <a:ext cx="4590595" cy="608493"/>
          </a:xfrm>
          <a:prstGeom prst="roundRect">
            <a:avLst>
              <a:gd name="adj" fmla="val 50000"/>
            </a:avLst>
          </a:pr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108819" tIns="54409" rIns="108819" bIns="54409" numCol="1" rtlCol="0" anchor="t" anchorCtr="0" compatLnSpc="1">
            <a:prstTxWarp prst="textNoShape">
              <a:avLst/>
            </a:prstTxWarp>
          </a:bodyPr>
          <a:lstStyle/>
          <a:p>
            <a:pPr defTabSz="1088163"/>
            <a:endParaRPr lang="zh-CN" altLang="en-US" sz="1800">
              <a:solidFill>
                <a:schemeClr val="bg2">
                  <a:lumMod val="25000"/>
                </a:schemeClr>
              </a:solidFill>
            </a:endParaRPr>
          </a:p>
        </p:txBody>
      </p:sp>
      <p:sp>
        <p:nvSpPr>
          <p:cNvPr id="73" name="圆角矩形 72"/>
          <p:cNvSpPr/>
          <p:nvPr/>
        </p:nvSpPr>
        <p:spPr bwMode="auto">
          <a:xfrm>
            <a:off x="5147273" y="1684860"/>
            <a:ext cx="4301492" cy="608493"/>
          </a:xfrm>
          <a:prstGeom prst="roundRect">
            <a:avLst>
              <a:gd name="adj" fmla="val 50000"/>
            </a:avLst>
          </a:pr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108819" tIns="54409" rIns="108819" bIns="54409" numCol="1" rtlCol="0" anchor="t" anchorCtr="0" compatLnSpc="1">
            <a:prstTxWarp prst="textNoShape">
              <a:avLst/>
            </a:prstTxWarp>
          </a:bodyPr>
          <a:lstStyle/>
          <a:p>
            <a:pPr defTabSz="1088163"/>
            <a:endParaRPr lang="zh-CN" altLang="en-US" sz="1800">
              <a:solidFill>
                <a:schemeClr val="tx1">
                  <a:lumMod val="75000"/>
                  <a:lumOff val="25000"/>
                </a:schemeClr>
              </a:solidFill>
            </a:endParaRPr>
          </a:p>
        </p:txBody>
      </p:sp>
      <p:sp>
        <p:nvSpPr>
          <p:cNvPr id="74" name="圆角矩形 73"/>
          <p:cNvSpPr/>
          <p:nvPr/>
        </p:nvSpPr>
        <p:spPr bwMode="auto">
          <a:xfrm>
            <a:off x="5255274" y="2524832"/>
            <a:ext cx="4193489" cy="608493"/>
          </a:xfrm>
          <a:prstGeom prst="roundRect">
            <a:avLst>
              <a:gd name="adj" fmla="val 50000"/>
            </a:avLst>
          </a:pr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108819" tIns="54409" rIns="108819" bIns="54409" numCol="1" rtlCol="0" anchor="t" anchorCtr="0" compatLnSpc="1">
            <a:prstTxWarp prst="textNoShape">
              <a:avLst/>
            </a:prstTxWarp>
          </a:bodyPr>
          <a:lstStyle/>
          <a:p>
            <a:pPr defTabSz="1088163"/>
            <a:endParaRPr lang="zh-CN" altLang="en-US" sz="1800">
              <a:solidFill>
                <a:schemeClr val="tx1">
                  <a:lumMod val="75000"/>
                  <a:lumOff val="25000"/>
                </a:schemeClr>
              </a:solidFill>
            </a:endParaRPr>
          </a:p>
        </p:txBody>
      </p:sp>
      <p:sp>
        <p:nvSpPr>
          <p:cNvPr id="75" name="圆角矩形 74"/>
          <p:cNvSpPr/>
          <p:nvPr/>
        </p:nvSpPr>
        <p:spPr bwMode="auto">
          <a:xfrm>
            <a:off x="5214030" y="3381024"/>
            <a:ext cx="4234732" cy="608493"/>
          </a:xfrm>
          <a:prstGeom prst="roundRect">
            <a:avLst>
              <a:gd name="adj" fmla="val 50000"/>
            </a:avLst>
          </a:pr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108819" tIns="54409" rIns="108819" bIns="54409" numCol="1" rtlCol="0" anchor="t" anchorCtr="0" compatLnSpc="1">
            <a:prstTxWarp prst="textNoShape">
              <a:avLst/>
            </a:prstTxWarp>
          </a:bodyPr>
          <a:lstStyle/>
          <a:p>
            <a:pPr defTabSz="1088163"/>
            <a:endParaRPr lang="zh-CN" altLang="en-US" sz="1800">
              <a:solidFill>
                <a:schemeClr val="tx1">
                  <a:lumMod val="75000"/>
                  <a:lumOff val="25000"/>
                </a:schemeClr>
              </a:solidFill>
            </a:endParaRPr>
          </a:p>
        </p:txBody>
      </p:sp>
      <p:sp>
        <p:nvSpPr>
          <p:cNvPr id="76" name="圆角矩形 75"/>
          <p:cNvSpPr/>
          <p:nvPr/>
        </p:nvSpPr>
        <p:spPr bwMode="auto">
          <a:xfrm>
            <a:off x="5078961" y="4222392"/>
            <a:ext cx="4369801" cy="608493"/>
          </a:xfrm>
          <a:prstGeom prst="roundRect">
            <a:avLst>
              <a:gd name="adj" fmla="val 50000"/>
            </a:avLst>
          </a:pr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108819" tIns="54409" rIns="108819" bIns="54409" numCol="1" rtlCol="0" anchor="t" anchorCtr="0" compatLnSpc="1">
            <a:prstTxWarp prst="textNoShape">
              <a:avLst/>
            </a:prstTxWarp>
          </a:bodyPr>
          <a:lstStyle/>
          <a:p>
            <a:pPr defTabSz="1088163"/>
            <a:endParaRPr lang="zh-CN" altLang="en-US" sz="1800"/>
          </a:p>
        </p:txBody>
      </p:sp>
      <p:sp>
        <p:nvSpPr>
          <p:cNvPr id="77" name="圆角矩形 76"/>
          <p:cNvSpPr/>
          <p:nvPr/>
        </p:nvSpPr>
        <p:spPr bwMode="auto">
          <a:xfrm>
            <a:off x="4728263" y="5070204"/>
            <a:ext cx="4720499" cy="608493"/>
          </a:xfrm>
          <a:prstGeom prst="roundRect">
            <a:avLst>
              <a:gd name="adj" fmla="val 50000"/>
            </a:avLst>
          </a:pr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108819" tIns="54409" rIns="108819" bIns="54409" numCol="1" rtlCol="0" anchor="t" anchorCtr="0" compatLnSpc="1">
            <a:prstTxWarp prst="textNoShape">
              <a:avLst/>
            </a:prstTxWarp>
          </a:bodyPr>
          <a:lstStyle/>
          <a:p>
            <a:pPr defTabSz="1088163"/>
            <a:endParaRPr lang="zh-CN" altLang="en-US" sz="1800">
              <a:solidFill>
                <a:schemeClr val="bg2">
                  <a:lumMod val="25000"/>
                </a:schemeClr>
              </a:solidFill>
            </a:endParaRPr>
          </a:p>
        </p:txBody>
      </p:sp>
      <p:sp>
        <p:nvSpPr>
          <p:cNvPr id="2" name="TextBox 1"/>
          <p:cNvSpPr txBox="1"/>
          <p:nvPr/>
        </p:nvSpPr>
        <p:spPr>
          <a:xfrm>
            <a:off x="5348696" y="901338"/>
            <a:ext cx="1292173" cy="479213"/>
          </a:xfrm>
          <a:prstGeom prst="rect">
            <a:avLst/>
          </a:prstGeom>
          <a:noFill/>
        </p:spPr>
        <p:txBody>
          <a:bodyPr wrap="none" lIns="108819" tIns="54409" rIns="108819" bIns="54409" rtlCol="0">
            <a:spAutoFit/>
          </a:bodyPr>
          <a:lstStyle/>
          <a:p>
            <a:r>
              <a:rPr lang="zh-CN" altLang="en-US" sz="2400" dirty="0">
                <a:solidFill>
                  <a:schemeClr val="tx1">
                    <a:lumMod val="75000"/>
                    <a:lumOff val="25000"/>
                  </a:schemeClr>
                </a:solidFill>
                <a:latin typeface="+mj-ea"/>
                <a:ea typeface="+mj-ea"/>
              </a:rPr>
              <a:t>背     景</a:t>
            </a:r>
          </a:p>
        </p:txBody>
      </p:sp>
      <p:sp>
        <p:nvSpPr>
          <p:cNvPr id="25" name="TextBox 24"/>
          <p:cNvSpPr txBox="1"/>
          <p:nvPr/>
        </p:nvSpPr>
        <p:spPr>
          <a:xfrm>
            <a:off x="5279199" y="1714431"/>
            <a:ext cx="3971816" cy="479213"/>
          </a:xfrm>
          <a:prstGeom prst="rect">
            <a:avLst/>
          </a:prstGeom>
          <a:noFill/>
        </p:spPr>
        <p:txBody>
          <a:bodyPr wrap="none" lIns="108819" tIns="54409" rIns="108819" bIns="54409" rtlCol="0">
            <a:spAutoFit/>
          </a:bodyPr>
          <a:lstStyle/>
          <a:p>
            <a:r>
              <a:rPr lang="zh-CN" altLang="en-US" sz="2400" dirty="0">
                <a:solidFill>
                  <a:schemeClr val="tx1">
                    <a:lumMod val="75000"/>
                    <a:lumOff val="25000"/>
                  </a:schemeClr>
                </a:solidFill>
                <a:latin typeface="+mj-ea"/>
                <a:ea typeface="+mj-ea"/>
              </a:rPr>
              <a:t>经典的</a:t>
            </a:r>
            <a:r>
              <a:rPr lang="en-US" altLang="zh-CN" sz="2400" dirty="0">
                <a:solidFill>
                  <a:schemeClr val="tx1">
                    <a:lumMod val="75000"/>
                    <a:lumOff val="25000"/>
                  </a:schemeClr>
                </a:solidFill>
                <a:latin typeface="+mj-ea"/>
                <a:ea typeface="+mj-ea"/>
              </a:rPr>
              <a:t>UDA</a:t>
            </a:r>
            <a:r>
              <a:rPr lang="zh-CN" altLang="en-US" sz="2400" dirty="0">
                <a:solidFill>
                  <a:schemeClr val="tx1">
                    <a:lumMod val="75000"/>
                    <a:lumOff val="25000"/>
                  </a:schemeClr>
                </a:solidFill>
                <a:latin typeface="+mj-ea"/>
                <a:ea typeface="+mj-ea"/>
              </a:rPr>
              <a:t>理论、算法回顾</a:t>
            </a:r>
          </a:p>
        </p:txBody>
      </p:sp>
      <p:sp>
        <p:nvSpPr>
          <p:cNvPr id="26" name="TextBox 25"/>
          <p:cNvSpPr txBox="1"/>
          <p:nvPr/>
        </p:nvSpPr>
        <p:spPr>
          <a:xfrm>
            <a:off x="5579030" y="2554403"/>
            <a:ext cx="3048486" cy="479213"/>
          </a:xfrm>
          <a:prstGeom prst="rect">
            <a:avLst/>
          </a:prstGeom>
          <a:noFill/>
        </p:spPr>
        <p:txBody>
          <a:bodyPr wrap="none" lIns="108819" tIns="54409" rIns="108819" bIns="54409" rtlCol="0">
            <a:spAutoFit/>
          </a:bodyPr>
          <a:lstStyle>
            <a:defPPr>
              <a:defRPr lang="zh-CN"/>
            </a:defPPr>
            <a:lvl1pPr>
              <a:defRPr sz="2800">
                <a:solidFill>
                  <a:schemeClr val="tx1">
                    <a:lumMod val="75000"/>
                    <a:lumOff val="25000"/>
                  </a:schemeClr>
                </a:solidFill>
                <a:latin typeface="+mj-ea"/>
                <a:ea typeface="+mj-ea"/>
              </a:defRPr>
            </a:lvl1pPr>
          </a:lstStyle>
          <a:p>
            <a:r>
              <a:rPr lang="zh-CN" altLang="en-US" sz="2400" dirty="0"/>
              <a:t>提出的多类</a:t>
            </a:r>
            <a:r>
              <a:rPr lang="en-US" altLang="zh-CN" sz="2400" dirty="0"/>
              <a:t>UDA</a:t>
            </a:r>
            <a:r>
              <a:rPr lang="zh-CN" altLang="en-US" sz="2400" dirty="0"/>
              <a:t>理论</a:t>
            </a:r>
          </a:p>
        </p:txBody>
      </p:sp>
      <p:sp>
        <p:nvSpPr>
          <p:cNvPr id="27" name="TextBox 26"/>
          <p:cNvSpPr txBox="1"/>
          <p:nvPr/>
        </p:nvSpPr>
        <p:spPr>
          <a:xfrm>
            <a:off x="5582560" y="3422214"/>
            <a:ext cx="3356263" cy="479213"/>
          </a:xfrm>
          <a:prstGeom prst="rect">
            <a:avLst/>
          </a:prstGeom>
          <a:noFill/>
        </p:spPr>
        <p:txBody>
          <a:bodyPr wrap="none" lIns="108819" tIns="54409" rIns="108819" bIns="54409" rtlCol="0">
            <a:spAutoFit/>
          </a:bodyPr>
          <a:lstStyle>
            <a:defPPr>
              <a:defRPr lang="zh-CN"/>
            </a:defPPr>
            <a:lvl1pPr>
              <a:defRPr sz="2800">
                <a:solidFill>
                  <a:schemeClr val="tx1">
                    <a:lumMod val="75000"/>
                    <a:lumOff val="25000"/>
                  </a:schemeClr>
                </a:solidFill>
                <a:latin typeface="+mj-ea"/>
                <a:ea typeface="+mj-ea"/>
              </a:defRPr>
            </a:lvl1pPr>
          </a:lstStyle>
          <a:p>
            <a:r>
              <a:rPr lang="zh-CN" altLang="en-US" sz="2400" dirty="0"/>
              <a:t>一个多类</a:t>
            </a:r>
            <a:r>
              <a:rPr lang="en-US" altLang="zh-CN" sz="2400" dirty="0"/>
              <a:t>UDA</a:t>
            </a:r>
            <a:r>
              <a:rPr lang="zh-CN" altLang="en-US" sz="2400" dirty="0"/>
              <a:t>算法框架</a:t>
            </a:r>
          </a:p>
        </p:txBody>
      </p:sp>
      <p:sp>
        <p:nvSpPr>
          <p:cNvPr id="31" name="TextBox 30"/>
          <p:cNvSpPr txBox="1"/>
          <p:nvPr/>
        </p:nvSpPr>
        <p:spPr>
          <a:xfrm>
            <a:off x="5532537" y="4262186"/>
            <a:ext cx="2681976" cy="479213"/>
          </a:xfrm>
          <a:prstGeom prst="rect">
            <a:avLst/>
          </a:prstGeom>
          <a:noFill/>
        </p:spPr>
        <p:txBody>
          <a:bodyPr wrap="none" lIns="108819" tIns="54409" rIns="108819" bIns="54409" rtlCol="0">
            <a:spAutoFit/>
          </a:bodyPr>
          <a:lstStyle>
            <a:defPPr>
              <a:defRPr lang="zh-CN"/>
            </a:defPPr>
            <a:lvl1pPr>
              <a:defRPr sz="2800">
                <a:solidFill>
                  <a:schemeClr val="tx1">
                    <a:lumMod val="75000"/>
                    <a:lumOff val="25000"/>
                  </a:schemeClr>
                </a:solidFill>
                <a:latin typeface="+mj-ea"/>
                <a:ea typeface="+mj-ea"/>
              </a:defRPr>
            </a:lvl1pPr>
          </a:lstStyle>
          <a:p>
            <a:r>
              <a:rPr lang="zh-CN" altLang="en-US" sz="2400" dirty="0"/>
              <a:t>一个新的实现算法</a:t>
            </a:r>
          </a:p>
        </p:txBody>
      </p:sp>
      <p:sp>
        <p:nvSpPr>
          <p:cNvPr id="32" name="TextBox 31"/>
          <p:cNvSpPr txBox="1"/>
          <p:nvPr/>
        </p:nvSpPr>
        <p:spPr>
          <a:xfrm>
            <a:off x="5238533" y="5111394"/>
            <a:ext cx="2066423" cy="479213"/>
          </a:xfrm>
          <a:prstGeom prst="rect">
            <a:avLst/>
          </a:prstGeom>
          <a:noFill/>
        </p:spPr>
        <p:txBody>
          <a:bodyPr wrap="none" lIns="108819" tIns="54409" rIns="108819" bIns="54409" rtlCol="0">
            <a:spAutoFit/>
          </a:bodyPr>
          <a:lstStyle>
            <a:defPPr>
              <a:defRPr lang="zh-CN"/>
            </a:defPPr>
            <a:lvl1pPr>
              <a:defRPr sz="2800">
                <a:solidFill>
                  <a:schemeClr val="tx1">
                    <a:lumMod val="75000"/>
                    <a:lumOff val="25000"/>
                  </a:schemeClr>
                </a:solidFill>
                <a:latin typeface="+mj-ea"/>
                <a:ea typeface="+mj-ea"/>
              </a:defRPr>
            </a:lvl1pPr>
          </a:lstStyle>
          <a:p>
            <a:r>
              <a:rPr lang="zh-CN" altLang="en-US" sz="2400" dirty="0"/>
              <a:t>实践及其应用</a:t>
            </a:r>
          </a:p>
        </p:txBody>
      </p:sp>
      <p:sp>
        <p:nvSpPr>
          <p:cNvPr id="4" name="TextBox 3"/>
          <p:cNvSpPr txBox="1"/>
          <p:nvPr/>
        </p:nvSpPr>
        <p:spPr>
          <a:xfrm>
            <a:off x="4139876" y="812269"/>
            <a:ext cx="452199" cy="663878"/>
          </a:xfrm>
          <a:prstGeom prst="rect">
            <a:avLst/>
          </a:prstGeom>
          <a:noFill/>
        </p:spPr>
        <p:txBody>
          <a:bodyPr wrap="none" lIns="108819" tIns="54409" rIns="108819" bIns="54409" rtlCol="0">
            <a:spAutoFit/>
          </a:bodyPr>
          <a:lstStyle/>
          <a:p>
            <a:r>
              <a:rPr lang="en-US" altLang="zh-CN" sz="3600" b="1" dirty="0">
                <a:solidFill>
                  <a:srgbClr val="F8F8F8"/>
                </a:solidFill>
                <a:latin typeface="+mn-ea"/>
              </a:rPr>
              <a:t>1</a:t>
            </a:r>
            <a:endParaRPr lang="zh-CN" altLang="en-US" sz="3600" b="1" dirty="0">
              <a:solidFill>
                <a:srgbClr val="F8F8F8"/>
              </a:solidFill>
              <a:latin typeface="+mn-ea"/>
            </a:endParaRPr>
          </a:p>
        </p:txBody>
      </p:sp>
      <p:sp>
        <p:nvSpPr>
          <p:cNvPr id="33" name="TextBox 32"/>
          <p:cNvSpPr txBox="1"/>
          <p:nvPr/>
        </p:nvSpPr>
        <p:spPr>
          <a:xfrm>
            <a:off x="4388139" y="1650593"/>
            <a:ext cx="452199" cy="663878"/>
          </a:xfrm>
          <a:prstGeom prst="rect">
            <a:avLst/>
          </a:prstGeom>
          <a:noFill/>
        </p:spPr>
        <p:txBody>
          <a:bodyPr wrap="none" lIns="108819" tIns="54409" rIns="108819" bIns="54409" rtlCol="0">
            <a:spAutoFit/>
          </a:bodyPr>
          <a:lstStyle/>
          <a:p>
            <a:r>
              <a:rPr lang="en-US" altLang="zh-CN" sz="3600" b="1" dirty="0">
                <a:solidFill>
                  <a:srgbClr val="F8F8F8"/>
                </a:solidFill>
                <a:latin typeface="+mn-ea"/>
              </a:rPr>
              <a:t>2</a:t>
            </a:r>
            <a:endParaRPr lang="zh-CN" altLang="en-US" sz="3600" b="1" dirty="0">
              <a:solidFill>
                <a:srgbClr val="F8F8F8"/>
              </a:solidFill>
              <a:latin typeface="+mn-ea"/>
            </a:endParaRPr>
          </a:p>
        </p:txBody>
      </p:sp>
      <p:sp>
        <p:nvSpPr>
          <p:cNvPr id="34" name="TextBox 33"/>
          <p:cNvSpPr txBox="1"/>
          <p:nvPr/>
        </p:nvSpPr>
        <p:spPr>
          <a:xfrm>
            <a:off x="4491787" y="2490316"/>
            <a:ext cx="452199" cy="663878"/>
          </a:xfrm>
          <a:prstGeom prst="rect">
            <a:avLst/>
          </a:prstGeom>
          <a:noFill/>
        </p:spPr>
        <p:txBody>
          <a:bodyPr wrap="none" lIns="108819" tIns="54409" rIns="108819" bIns="54409" rtlCol="0">
            <a:spAutoFit/>
          </a:bodyPr>
          <a:lstStyle/>
          <a:p>
            <a:r>
              <a:rPr lang="en-US" altLang="zh-CN" sz="3600" b="1" dirty="0">
                <a:solidFill>
                  <a:srgbClr val="F8F8F8"/>
                </a:solidFill>
                <a:latin typeface="+mn-ea"/>
              </a:rPr>
              <a:t>3</a:t>
            </a:r>
            <a:endParaRPr lang="zh-CN" altLang="en-US" sz="3600" b="1" dirty="0">
              <a:solidFill>
                <a:srgbClr val="F8F8F8"/>
              </a:solidFill>
              <a:latin typeface="+mn-ea"/>
            </a:endParaRPr>
          </a:p>
        </p:txBody>
      </p:sp>
      <p:sp>
        <p:nvSpPr>
          <p:cNvPr id="35" name="TextBox 34"/>
          <p:cNvSpPr txBox="1"/>
          <p:nvPr/>
        </p:nvSpPr>
        <p:spPr>
          <a:xfrm>
            <a:off x="4455480" y="3318260"/>
            <a:ext cx="452199" cy="663878"/>
          </a:xfrm>
          <a:prstGeom prst="rect">
            <a:avLst/>
          </a:prstGeom>
          <a:noFill/>
        </p:spPr>
        <p:txBody>
          <a:bodyPr wrap="none" lIns="108819" tIns="54409" rIns="108819" bIns="54409" rtlCol="0">
            <a:spAutoFit/>
          </a:bodyPr>
          <a:lstStyle/>
          <a:p>
            <a:r>
              <a:rPr lang="en-US" altLang="zh-CN" sz="3600" b="1" dirty="0">
                <a:solidFill>
                  <a:srgbClr val="F8F8F8"/>
                </a:solidFill>
                <a:latin typeface="+mn-ea"/>
              </a:rPr>
              <a:t>4</a:t>
            </a:r>
            <a:endParaRPr lang="zh-CN" altLang="en-US" sz="3600" b="1" dirty="0">
              <a:solidFill>
                <a:srgbClr val="F8F8F8"/>
              </a:solidFill>
              <a:latin typeface="+mn-ea"/>
            </a:endParaRPr>
          </a:p>
        </p:txBody>
      </p:sp>
      <p:sp>
        <p:nvSpPr>
          <p:cNvPr id="36" name="TextBox 35"/>
          <p:cNvSpPr txBox="1"/>
          <p:nvPr/>
        </p:nvSpPr>
        <p:spPr>
          <a:xfrm>
            <a:off x="4292707" y="4170260"/>
            <a:ext cx="452199" cy="663878"/>
          </a:xfrm>
          <a:prstGeom prst="rect">
            <a:avLst/>
          </a:prstGeom>
          <a:noFill/>
        </p:spPr>
        <p:txBody>
          <a:bodyPr wrap="none" lIns="108819" tIns="54409" rIns="108819" bIns="54409" rtlCol="0">
            <a:spAutoFit/>
          </a:bodyPr>
          <a:lstStyle/>
          <a:p>
            <a:r>
              <a:rPr lang="en-US" altLang="zh-CN" sz="3600" b="1" dirty="0">
                <a:solidFill>
                  <a:srgbClr val="F8F8F8"/>
                </a:solidFill>
                <a:latin typeface="+mn-ea"/>
              </a:rPr>
              <a:t>5</a:t>
            </a:r>
            <a:endParaRPr lang="zh-CN" altLang="en-US" sz="3600" b="1" dirty="0">
              <a:solidFill>
                <a:srgbClr val="F8F8F8"/>
              </a:solidFill>
              <a:latin typeface="+mn-ea"/>
            </a:endParaRPr>
          </a:p>
        </p:txBody>
      </p:sp>
      <p:sp>
        <p:nvSpPr>
          <p:cNvPr id="37" name="TextBox 36"/>
          <p:cNvSpPr txBox="1"/>
          <p:nvPr/>
        </p:nvSpPr>
        <p:spPr>
          <a:xfrm>
            <a:off x="3959838" y="4988968"/>
            <a:ext cx="452199" cy="663878"/>
          </a:xfrm>
          <a:prstGeom prst="rect">
            <a:avLst/>
          </a:prstGeom>
          <a:noFill/>
        </p:spPr>
        <p:txBody>
          <a:bodyPr wrap="none" lIns="108819" tIns="54409" rIns="108819" bIns="54409" rtlCol="0">
            <a:spAutoFit/>
          </a:bodyPr>
          <a:lstStyle/>
          <a:p>
            <a:r>
              <a:rPr lang="en-US" altLang="zh-CN" sz="3600" b="1" dirty="0">
                <a:solidFill>
                  <a:srgbClr val="F8F8F8"/>
                </a:solidFill>
                <a:latin typeface="+mn-ea"/>
              </a:rPr>
              <a:t>6</a:t>
            </a:r>
            <a:endParaRPr lang="zh-CN" altLang="en-US" sz="3600" b="1" dirty="0">
              <a:solidFill>
                <a:srgbClr val="F8F8F8"/>
              </a:solidFill>
              <a:latin typeface="+mn-ea"/>
            </a:endParaRPr>
          </a:p>
        </p:txBody>
      </p:sp>
      <p:sp>
        <p:nvSpPr>
          <p:cNvPr id="22" name="Oval 14"/>
          <p:cNvSpPr>
            <a:spLocks noChangeArrowheads="1"/>
          </p:cNvSpPr>
          <p:nvPr/>
        </p:nvSpPr>
        <p:spPr bwMode="auto">
          <a:xfrm>
            <a:off x="1257580" y="1995039"/>
            <a:ext cx="2471837" cy="2416829"/>
          </a:xfrm>
          <a:prstGeom prst="ellipse">
            <a:avLst/>
          </a:prstGeom>
          <a:solidFill>
            <a:srgbClr val="FFC000"/>
          </a:solidFill>
          <a:ln>
            <a:noFill/>
          </a:ln>
        </p:spPr>
        <p:txBody>
          <a:bodyPr vert="horz" wrap="square" lIns="108819" tIns="54409" rIns="108819" bIns="54409" numCol="1" anchor="t" anchorCtr="0" compatLnSpc="1">
            <a:prstTxWarp prst="textNoShape">
              <a:avLst/>
            </a:prstTxWarp>
          </a:bodyPr>
          <a:lstStyle/>
          <a:p>
            <a:endParaRPr lang="zh-CN" altLang="en-US" sz="1800"/>
          </a:p>
        </p:txBody>
      </p:sp>
      <p:sp>
        <p:nvSpPr>
          <p:cNvPr id="23" name="Freeform 15"/>
          <p:cNvSpPr>
            <a:spLocks noEditPoints="1"/>
          </p:cNvSpPr>
          <p:nvPr/>
        </p:nvSpPr>
        <p:spPr bwMode="auto">
          <a:xfrm>
            <a:off x="1834400" y="2290404"/>
            <a:ext cx="1302585" cy="1162896"/>
          </a:xfrm>
          <a:custGeom>
            <a:avLst/>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4">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chemeClr val="tx1">
              <a:lumMod val="75000"/>
              <a:lumOff val="25000"/>
            </a:schemeClr>
          </a:solidFill>
          <a:ln>
            <a:noFill/>
          </a:ln>
        </p:spPr>
        <p:txBody>
          <a:bodyPr vert="horz" wrap="square" lIns="108819" tIns="54409" rIns="108819" bIns="54409" numCol="1" anchor="t" anchorCtr="0" compatLnSpc="1">
            <a:prstTxWarp prst="textNoShape">
              <a:avLst/>
            </a:prstTxWarp>
          </a:bodyPr>
          <a:lstStyle/>
          <a:p>
            <a:endParaRPr lang="zh-CN" altLang="en-US" sz="1800">
              <a:solidFill>
                <a:srgbClr val="FFC000"/>
              </a:solidFill>
            </a:endParaRPr>
          </a:p>
        </p:txBody>
      </p:sp>
      <p:sp>
        <p:nvSpPr>
          <p:cNvPr id="38" name="TextBox 37"/>
          <p:cNvSpPr txBox="1"/>
          <p:nvPr/>
        </p:nvSpPr>
        <p:spPr>
          <a:xfrm>
            <a:off x="1813954" y="3486602"/>
            <a:ext cx="1218177" cy="540768"/>
          </a:xfrm>
          <a:prstGeom prst="rect">
            <a:avLst/>
          </a:prstGeom>
          <a:noFill/>
        </p:spPr>
        <p:txBody>
          <a:bodyPr wrap="square" lIns="108819" tIns="54409" rIns="108819" bIns="54409" rtlCol="0">
            <a:spAutoFit/>
          </a:bodyPr>
          <a:lstStyle/>
          <a:p>
            <a:pPr algn="dist"/>
            <a:r>
              <a:rPr lang="zh-CN" altLang="en-US" sz="2800" b="1" dirty="0">
                <a:solidFill>
                  <a:schemeClr val="tx1">
                    <a:lumMod val="75000"/>
                    <a:lumOff val="25000"/>
                  </a:schemeClr>
                </a:solidFill>
                <a:latin typeface="+mn-ea"/>
              </a:rPr>
              <a:t>目录</a:t>
            </a:r>
          </a:p>
        </p:txBody>
      </p:sp>
      <p:sp>
        <p:nvSpPr>
          <p:cNvPr id="39" name="TextBox 38"/>
          <p:cNvSpPr txBox="1"/>
          <p:nvPr/>
        </p:nvSpPr>
        <p:spPr>
          <a:xfrm>
            <a:off x="1853450" y="3877356"/>
            <a:ext cx="1181565" cy="397203"/>
          </a:xfrm>
          <a:prstGeom prst="rect">
            <a:avLst/>
          </a:prstGeom>
          <a:noFill/>
        </p:spPr>
        <p:txBody>
          <a:bodyPr wrap="none" lIns="108819" tIns="54409" rIns="108819" bIns="54409" rtlCol="0">
            <a:spAutoFit/>
          </a:bodyPr>
          <a:lstStyle/>
          <a:p>
            <a:r>
              <a:rPr lang="en-US" altLang="zh-CN" sz="1867" dirty="0">
                <a:solidFill>
                  <a:schemeClr val="tx1">
                    <a:lumMod val="75000"/>
                    <a:lumOff val="25000"/>
                  </a:schemeClr>
                </a:solidFill>
                <a:latin typeface="+mn-ea"/>
              </a:rPr>
              <a:t>Contents</a:t>
            </a:r>
            <a:endParaRPr lang="zh-CN" altLang="en-US" sz="1867" dirty="0">
              <a:solidFill>
                <a:schemeClr val="tx1">
                  <a:lumMod val="75000"/>
                  <a:lumOff val="25000"/>
                </a:schemeClr>
              </a:solidFill>
              <a:latin typeface="+mn-ea"/>
            </a:endParaRPr>
          </a:p>
        </p:txBody>
      </p:sp>
    </p:spTree>
    <p:extLst>
      <p:ext uri="{BB962C8B-B14F-4D97-AF65-F5344CB8AC3E}">
        <p14:creationId xmlns:p14="http://schemas.microsoft.com/office/powerpoint/2010/main" val="1723121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31"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 calcmode="lin" valueType="num">
                                      <p:cBhvr>
                                        <p:cTn id="17" dur="500" fill="hold"/>
                                        <p:tgtEl>
                                          <p:spTgt spid="38"/>
                                        </p:tgtEl>
                                        <p:attrNameLst>
                                          <p:attrName>style.rotation</p:attrName>
                                        </p:attrNameLst>
                                      </p:cBhvr>
                                      <p:tavLst>
                                        <p:tav tm="0">
                                          <p:val>
                                            <p:fltVal val="90"/>
                                          </p:val>
                                        </p:tav>
                                        <p:tav tm="100000">
                                          <p:val>
                                            <p:fltVal val="0"/>
                                          </p:val>
                                        </p:tav>
                                      </p:tavLst>
                                    </p:anim>
                                    <p:animEffect transition="in" filter="fade">
                                      <p:cBhvr>
                                        <p:cTn id="18" dur="500"/>
                                        <p:tgtEl>
                                          <p:spTgt spid="3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 calcmode="lin" valueType="num">
                                      <p:cBhvr>
                                        <p:cTn id="23" dur="500" fill="hold"/>
                                        <p:tgtEl>
                                          <p:spTgt spid="39"/>
                                        </p:tgtEl>
                                        <p:attrNameLst>
                                          <p:attrName>style.rotation</p:attrName>
                                        </p:attrNameLst>
                                      </p:cBhvr>
                                      <p:tavLst>
                                        <p:tav tm="0">
                                          <p:val>
                                            <p:fltVal val="90"/>
                                          </p:val>
                                        </p:tav>
                                        <p:tav tm="100000">
                                          <p:val>
                                            <p:fltVal val="0"/>
                                          </p:val>
                                        </p:tav>
                                      </p:tavLst>
                                    </p:anim>
                                    <p:animEffect transition="in" filter="fade">
                                      <p:cBhvr>
                                        <p:cTn id="24" dur="500"/>
                                        <p:tgtEl>
                                          <p:spTgt spid="3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 calcmode="lin" valueType="num">
                                      <p:cBhvr>
                                        <p:cTn id="29" dur="500" fill="hold"/>
                                        <p:tgtEl>
                                          <p:spTgt spid="22"/>
                                        </p:tgtEl>
                                        <p:attrNameLst>
                                          <p:attrName>style.rotation</p:attrName>
                                        </p:attrNameLst>
                                      </p:cBhvr>
                                      <p:tavLst>
                                        <p:tav tm="0">
                                          <p:val>
                                            <p:fltVal val="90"/>
                                          </p:val>
                                        </p:tav>
                                        <p:tav tm="100000">
                                          <p:val>
                                            <p:fltVal val="0"/>
                                          </p:val>
                                        </p:tav>
                                      </p:tavLst>
                                    </p:anim>
                                    <p:animEffect transition="in" filter="fade">
                                      <p:cBhvr>
                                        <p:cTn id="30" dur="500"/>
                                        <p:tgtEl>
                                          <p:spTgt spid="2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 calcmode="lin" valueType="num">
                                      <p:cBhvr>
                                        <p:cTn id="35" dur="500" fill="hold"/>
                                        <p:tgtEl>
                                          <p:spTgt spid="23"/>
                                        </p:tgtEl>
                                        <p:attrNameLst>
                                          <p:attrName>style.rotation</p:attrName>
                                        </p:attrNameLst>
                                      </p:cBhvr>
                                      <p:tavLst>
                                        <p:tav tm="0">
                                          <p:val>
                                            <p:fltVal val="90"/>
                                          </p:val>
                                        </p:tav>
                                        <p:tav tm="100000">
                                          <p:val>
                                            <p:fltVal val="0"/>
                                          </p:val>
                                        </p:tav>
                                      </p:tavLst>
                                    </p:anim>
                                    <p:animEffect transition="in" filter="fade">
                                      <p:cBhvr>
                                        <p:cTn id="36" dur="500"/>
                                        <p:tgtEl>
                                          <p:spTgt spid="23"/>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1000"/>
                                        <p:tgtEl>
                                          <p:spTgt spid="28"/>
                                        </p:tgtEl>
                                      </p:cBhvr>
                                    </p:animEffect>
                                  </p:childTnLst>
                                </p:cTn>
                              </p:par>
                            </p:childTnLst>
                          </p:cTn>
                        </p:par>
                        <p:par>
                          <p:cTn id="41" fill="hold">
                            <p:stCondLst>
                              <p:cond delay="3000"/>
                            </p:stCondLst>
                            <p:childTnLst>
                              <p:par>
                                <p:cTn id="42" presetID="1" presetClass="entr" presetSubtype="0" fill="hold" grpId="1" nodeType="after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par>
                          <p:cTn id="44" fill="hold">
                            <p:stCondLst>
                              <p:cond delay="3000"/>
                            </p:stCondLst>
                            <p:childTnLst>
                              <p:par>
                                <p:cTn id="45" presetID="56" presetClass="path" presetSubtype="0" accel="50000" decel="50000" fill="hold" grpId="0" nodeType="afterEffect">
                                  <p:stCondLst>
                                    <p:cond delay="0"/>
                                  </p:stCondLst>
                                  <p:childTnLst>
                                    <p:animMotion origin="layout" path="M -0.1033 0.3321 L 4.44444E-6 4.75486E-6 " pathEditMode="relative" rAng="0" ptsTypes="AA">
                                      <p:cBhvr>
                                        <p:cTn id="46" dur="500" fill="hold"/>
                                        <p:tgtEl>
                                          <p:spTgt spid="29"/>
                                        </p:tgtEl>
                                        <p:attrNameLst>
                                          <p:attrName>ppt_x</p:attrName>
                                          <p:attrName>ppt_y</p:attrName>
                                        </p:attrNameLst>
                                      </p:cBhvr>
                                      <p:rCtr x="5156" y="-16605"/>
                                    </p:animMotion>
                                  </p:childTnLst>
                                </p:cTn>
                              </p:par>
                              <p:par>
                                <p:cTn id="47" presetID="1" presetClass="entr" presetSubtype="0" fill="hold" grpId="1" nodeType="withEffect">
                                  <p:stCondLst>
                                    <p:cond delay="200"/>
                                  </p:stCondLst>
                                  <p:childTnLst>
                                    <p:set>
                                      <p:cBhvr>
                                        <p:cTn id="48" dur="1" fill="hold">
                                          <p:stCondLst>
                                            <p:cond delay="0"/>
                                          </p:stCondLst>
                                        </p:cTn>
                                        <p:tgtEl>
                                          <p:spTgt spid="67"/>
                                        </p:tgtEl>
                                        <p:attrNameLst>
                                          <p:attrName>style.visibility</p:attrName>
                                        </p:attrNameLst>
                                      </p:cBhvr>
                                      <p:to>
                                        <p:strVal val="visible"/>
                                      </p:to>
                                    </p:set>
                                  </p:childTnLst>
                                </p:cTn>
                              </p:par>
                              <p:par>
                                <p:cTn id="49" presetID="56" presetClass="path" presetSubtype="0" accel="50000" decel="50000" fill="hold" grpId="0" nodeType="withEffect">
                                  <p:stCondLst>
                                    <p:cond delay="200"/>
                                  </p:stCondLst>
                                  <p:childTnLst>
                                    <p:animMotion origin="layout" path="M -0.14427 0.2174 L 2.22222E-6 -3.84829E-6 " pathEditMode="relative" rAng="0" ptsTypes="AA">
                                      <p:cBhvr>
                                        <p:cTn id="50" dur="500" fill="hold"/>
                                        <p:tgtEl>
                                          <p:spTgt spid="67"/>
                                        </p:tgtEl>
                                        <p:attrNameLst>
                                          <p:attrName>ppt_x</p:attrName>
                                          <p:attrName>ppt_y</p:attrName>
                                        </p:attrNameLst>
                                      </p:cBhvr>
                                      <p:rCtr x="7205" y="-10870"/>
                                    </p:animMotion>
                                  </p:childTnLst>
                                </p:cTn>
                              </p:par>
                              <p:par>
                                <p:cTn id="51" presetID="1" presetClass="entr" presetSubtype="0" fill="hold" grpId="1" nodeType="withEffect">
                                  <p:stCondLst>
                                    <p:cond delay="400"/>
                                  </p:stCondLst>
                                  <p:childTnLst>
                                    <p:set>
                                      <p:cBhvr>
                                        <p:cTn id="52" dur="1" fill="hold">
                                          <p:stCondLst>
                                            <p:cond delay="0"/>
                                          </p:stCondLst>
                                        </p:cTn>
                                        <p:tgtEl>
                                          <p:spTgt spid="68"/>
                                        </p:tgtEl>
                                        <p:attrNameLst>
                                          <p:attrName>style.visibility</p:attrName>
                                        </p:attrNameLst>
                                      </p:cBhvr>
                                      <p:to>
                                        <p:strVal val="visible"/>
                                      </p:to>
                                    </p:set>
                                  </p:childTnLst>
                                </p:cTn>
                              </p:par>
                              <p:par>
                                <p:cTn id="53" presetID="56" presetClass="path" presetSubtype="0" accel="50000" decel="50000" fill="hold" grpId="0" nodeType="withEffect">
                                  <p:stCondLst>
                                    <p:cond delay="400"/>
                                  </p:stCondLst>
                                  <p:childTnLst>
                                    <p:animMotion origin="layout" path="M -0.16632 0.09506 L 3.61111E-6 -4.27382E-6 " pathEditMode="relative" rAng="0" ptsTypes="AA">
                                      <p:cBhvr>
                                        <p:cTn id="54" dur="500" fill="hold"/>
                                        <p:tgtEl>
                                          <p:spTgt spid="68"/>
                                        </p:tgtEl>
                                        <p:attrNameLst>
                                          <p:attrName>ppt_x</p:attrName>
                                          <p:attrName>ppt_y</p:attrName>
                                        </p:attrNameLst>
                                      </p:cBhvr>
                                      <p:rCtr x="8316" y="-4764"/>
                                    </p:animMotion>
                                  </p:childTnLst>
                                </p:cTn>
                              </p:par>
                              <p:par>
                                <p:cTn id="55" presetID="1" presetClass="entr" presetSubtype="0" fill="hold" grpId="1" nodeType="withEffect">
                                  <p:stCondLst>
                                    <p:cond delay="600"/>
                                  </p:stCondLst>
                                  <p:childTnLst>
                                    <p:set>
                                      <p:cBhvr>
                                        <p:cTn id="56" dur="1" fill="hold">
                                          <p:stCondLst>
                                            <p:cond delay="0"/>
                                          </p:stCondLst>
                                        </p:cTn>
                                        <p:tgtEl>
                                          <p:spTgt spid="69"/>
                                        </p:tgtEl>
                                        <p:attrNameLst>
                                          <p:attrName>style.visibility</p:attrName>
                                        </p:attrNameLst>
                                      </p:cBhvr>
                                      <p:to>
                                        <p:strVal val="visible"/>
                                      </p:to>
                                    </p:set>
                                  </p:childTnLst>
                                </p:cTn>
                              </p:par>
                              <p:par>
                                <p:cTn id="57" presetID="56" presetClass="path" presetSubtype="0" accel="50000" decel="50000" fill="hold" grpId="0" nodeType="withEffect">
                                  <p:stCondLst>
                                    <p:cond delay="600"/>
                                  </p:stCondLst>
                                  <p:childTnLst>
                                    <p:animMotion origin="layout" path="M -0.16632 -0.02752 L 1.11111E-6 4.0333E-6 " pathEditMode="relative" rAng="0" ptsTypes="AA">
                                      <p:cBhvr>
                                        <p:cTn id="58" dur="500" fill="hold"/>
                                        <p:tgtEl>
                                          <p:spTgt spid="69"/>
                                        </p:tgtEl>
                                        <p:attrNameLst>
                                          <p:attrName>ppt_x</p:attrName>
                                          <p:attrName>ppt_y</p:attrName>
                                        </p:attrNameLst>
                                      </p:cBhvr>
                                      <p:rCtr x="8316" y="1364"/>
                                    </p:animMotion>
                                  </p:childTnLst>
                                </p:cTn>
                              </p:par>
                              <p:par>
                                <p:cTn id="59" presetID="1" presetClass="entr" presetSubtype="0" fill="hold" grpId="1" nodeType="withEffect">
                                  <p:stCondLst>
                                    <p:cond delay="800"/>
                                  </p:stCondLst>
                                  <p:childTnLst>
                                    <p:set>
                                      <p:cBhvr>
                                        <p:cTn id="60" dur="1" fill="hold">
                                          <p:stCondLst>
                                            <p:cond delay="0"/>
                                          </p:stCondLst>
                                        </p:cTn>
                                        <p:tgtEl>
                                          <p:spTgt spid="70"/>
                                        </p:tgtEl>
                                        <p:attrNameLst>
                                          <p:attrName>style.visibility</p:attrName>
                                        </p:attrNameLst>
                                      </p:cBhvr>
                                      <p:to>
                                        <p:strVal val="visible"/>
                                      </p:to>
                                    </p:set>
                                  </p:childTnLst>
                                </p:cTn>
                              </p:par>
                              <p:par>
                                <p:cTn id="61" presetID="56" presetClass="path" presetSubtype="0" accel="50000" decel="50000" fill="hold" grpId="0" nodeType="withEffect">
                                  <p:stCondLst>
                                    <p:cond delay="800"/>
                                  </p:stCondLst>
                                  <p:childTnLst>
                                    <p:animMotion origin="layout" path="M -0.1467 -0.15171 L 1.66667E-6 3.46901E-6 " pathEditMode="relative" rAng="0" ptsTypes="AA">
                                      <p:cBhvr>
                                        <p:cTn id="62" dur="500" fill="hold"/>
                                        <p:tgtEl>
                                          <p:spTgt spid="70"/>
                                        </p:tgtEl>
                                        <p:attrNameLst>
                                          <p:attrName>ppt_x</p:attrName>
                                          <p:attrName>ppt_y</p:attrName>
                                        </p:attrNameLst>
                                      </p:cBhvr>
                                      <p:rCtr x="7326" y="7586"/>
                                    </p:animMotion>
                                  </p:childTnLst>
                                </p:cTn>
                              </p:par>
                              <p:par>
                                <p:cTn id="63" presetID="1" presetClass="entr" presetSubtype="0" fill="hold" grpId="1" nodeType="withEffect">
                                  <p:stCondLst>
                                    <p:cond delay="1000"/>
                                  </p:stCondLst>
                                  <p:childTnLst>
                                    <p:set>
                                      <p:cBhvr>
                                        <p:cTn id="64" dur="1" fill="hold">
                                          <p:stCondLst>
                                            <p:cond delay="0"/>
                                          </p:stCondLst>
                                        </p:cTn>
                                        <p:tgtEl>
                                          <p:spTgt spid="71"/>
                                        </p:tgtEl>
                                        <p:attrNameLst>
                                          <p:attrName>style.visibility</p:attrName>
                                        </p:attrNameLst>
                                      </p:cBhvr>
                                      <p:to>
                                        <p:strVal val="visible"/>
                                      </p:to>
                                    </p:set>
                                  </p:childTnLst>
                                </p:cTn>
                              </p:par>
                              <p:par>
                                <p:cTn id="65" presetID="56" presetClass="path" presetSubtype="0" accel="50000" decel="50000" fill="hold" grpId="0" nodeType="withEffect">
                                  <p:stCondLst>
                                    <p:cond delay="1000"/>
                                  </p:stCondLst>
                                  <p:childTnLst>
                                    <p:animMotion origin="layout" path="M -0.11024 -0.27127 L -2.5E-6 -1.74838E-6 " pathEditMode="relative" rAng="0" ptsTypes="AA">
                                      <p:cBhvr>
                                        <p:cTn id="66" dur="500" fill="hold"/>
                                        <p:tgtEl>
                                          <p:spTgt spid="71"/>
                                        </p:tgtEl>
                                        <p:attrNameLst>
                                          <p:attrName>ppt_x</p:attrName>
                                          <p:attrName>ppt_y</p:attrName>
                                        </p:attrNameLst>
                                      </p:cBhvr>
                                      <p:rCtr x="5503" y="13552"/>
                                    </p:animMotion>
                                  </p:childTnLst>
                                </p:cTn>
                              </p:par>
                            </p:childTnLst>
                          </p:cTn>
                        </p:par>
                        <p:par>
                          <p:cTn id="67" fill="hold">
                            <p:stCondLst>
                              <p:cond delay="4500"/>
                            </p:stCondLst>
                            <p:childTnLst>
                              <p:par>
                                <p:cTn id="68" presetID="31" presetClass="entr" presetSubtype="0"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300" fill="hold"/>
                                        <p:tgtEl>
                                          <p:spTgt spid="4"/>
                                        </p:tgtEl>
                                        <p:attrNameLst>
                                          <p:attrName>ppt_w</p:attrName>
                                        </p:attrNameLst>
                                      </p:cBhvr>
                                      <p:tavLst>
                                        <p:tav tm="0">
                                          <p:val>
                                            <p:fltVal val="0"/>
                                          </p:val>
                                        </p:tav>
                                        <p:tav tm="100000">
                                          <p:val>
                                            <p:strVal val="#ppt_w"/>
                                          </p:val>
                                        </p:tav>
                                      </p:tavLst>
                                    </p:anim>
                                    <p:anim calcmode="lin" valueType="num">
                                      <p:cBhvr>
                                        <p:cTn id="71" dur="300" fill="hold"/>
                                        <p:tgtEl>
                                          <p:spTgt spid="4"/>
                                        </p:tgtEl>
                                        <p:attrNameLst>
                                          <p:attrName>ppt_h</p:attrName>
                                        </p:attrNameLst>
                                      </p:cBhvr>
                                      <p:tavLst>
                                        <p:tav tm="0">
                                          <p:val>
                                            <p:fltVal val="0"/>
                                          </p:val>
                                        </p:tav>
                                        <p:tav tm="100000">
                                          <p:val>
                                            <p:strVal val="#ppt_h"/>
                                          </p:val>
                                        </p:tav>
                                      </p:tavLst>
                                    </p:anim>
                                    <p:anim calcmode="lin" valueType="num">
                                      <p:cBhvr>
                                        <p:cTn id="72" dur="300" fill="hold"/>
                                        <p:tgtEl>
                                          <p:spTgt spid="4"/>
                                        </p:tgtEl>
                                        <p:attrNameLst>
                                          <p:attrName>style.rotation</p:attrName>
                                        </p:attrNameLst>
                                      </p:cBhvr>
                                      <p:tavLst>
                                        <p:tav tm="0">
                                          <p:val>
                                            <p:fltVal val="90"/>
                                          </p:val>
                                        </p:tav>
                                        <p:tav tm="100000">
                                          <p:val>
                                            <p:fltVal val="0"/>
                                          </p:val>
                                        </p:tav>
                                      </p:tavLst>
                                    </p:anim>
                                    <p:animEffect transition="in" filter="fade">
                                      <p:cBhvr>
                                        <p:cTn id="73" dur="300"/>
                                        <p:tgtEl>
                                          <p:spTgt spid="4"/>
                                        </p:tgtEl>
                                      </p:cBhvr>
                                    </p:animEffect>
                                  </p:childTnLst>
                                </p:cTn>
                              </p:par>
                            </p:childTnLst>
                          </p:cTn>
                        </p:par>
                        <p:par>
                          <p:cTn id="74" fill="hold">
                            <p:stCondLst>
                              <p:cond delay="4800"/>
                            </p:stCondLst>
                            <p:childTnLst>
                              <p:par>
                                <p:cTn id="75" presetID="22" presetClass="entr" presetSubtype="8"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ipe(left)">
                                      <p:cBhvr>
                                        <p:cTn id="80" dur="500"/>
                                        <p:tgtEl>
                                          <p:spTgt spid="2"/>
                                        </p:tgtEl>
                                      </p:cBhvr>
                                    </p:animEffect>
                                  </p:childTnLst>
                                </p:cTn>
                              </p:par>
                            </p:childTnLst>
                          </p:cTn>
                        </p:par>
                        <p:par>
                          <p:cTn id="81" fill="hold">
                            <p:stCondLst>
                              <p:cond delay="5300"/>
                            </p:stCondLst>
                            <p:childTnLst>
                              <p:par>
                                <p:cTn id="82" presetID="31" presetClass="entr" presetSubtype="0"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p:cTn id="84" dur="300" fill="hold"/>
                                        <p:tgtEl>
                                          <p:spTgt spid="33"/>
                                        </p:tgtEl>
                                        <p:attrNameLst>
                                          <p:attrName>ppt_w</p:attrName>
                                        </p:attrNameLst>
                                      </p:cBhvr>
                                      <p:tavLst>
                                        <p:tav tm="0">
                                          <p:val>
                                            <p:fltVal val="0"/>
                                          </p:val>
                                        </p:tav>
                                        <p:tav tm="100000">
                                          <p:val>
                                            <p:strVal val="#ppt_w"/>
                                          </p:val>
                                        </p:tav>
                                      </p:tavLst>
                                    </p:anim>
                                    <p:anim calcmode="lin" valueType="num">
                                      <p:cBhvr>
                                        <p:cTn id="85" dur="300" fill="hold"/>
                                        <p:tgtEl>
                                          <p:spTgt spid="33"/>
                                        </p:tgtEl>
                                        <p:attrNameLst>
                                          <p:attrName>ppt_h</p:attrName>
                                        </p:attrNameLst>
                                      </p:cBhvr>
                                      <p:tavLst>
                                        <p:tav tm="0">
                                          <p:val>
                                            <p:fltVal val="0"/>
                                          </p:val>
                                        </p:tav>
                                        <p:tav tm="100000">
                                          <p:val>
                                            <p:strVal val="#ppt_h"/>
                                          </p:val>
                                        </p:tav>
                                      </p:tavLst>
                                    </p:anim>
                                    <p:anim calcmode="lin" valueType="num">
                                      <p:cBhvr>
                                        <p:cTn id="86" dur="300" fill="hold"/>
                                        <p:tgtEl>
                                          <p:spTgt spid="33"/>
                                        </p:tgtEl>
                                        <p:attrNameLst>
                                          <p:attrName>style.rotation</p:attrName>
                                        </p:attrNameLst>
                                      </p:cBhvr>
                                      <p:tavLst>
                                        <p:tav tm="0">
                                          <p:val>
                                            <p:fltVal val="90"/>
                                          </p:val>
                                        </p:tav>
                                        <p:tav tm="100000">
                                          <p:val>
                                            <p:fltVal val="0"/>
                                          </p:val>
                                        </p:tav>
                                      </p:tavLst>
                                    </p:anim>
                                    <p:animEffect transition="in" filter="fade">
                                      <p:cBhvr>
                                        <p:cTn id="87" dur="300"/>
                                        <p:tgtEl>
                                          <p:spTgt spid="33"/>
                                        </p:tgtEl>
                                      </p:cBhvr>
                                    </p:animEffect>
                                  </p:childTnLst>
                                </p:cTn>
                              </p:par>
                            </p:childTnLst>
                          </p:cTn>
                        </p:par>
                        <p:par>
                          <p:cTn id="88" fill="hold">
                            <p:stCondLst>
                              <p:cond delay="5600"/>
                            </p:stCondLst>
                            <p:childTnLst>
                              <p:par>
                                <p:cTn id="89" presetID="22" presetClass="entr" presetSubtype="8"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left)">
                                      <p:cBhvr>
                                        <p:cTn id="91" dur="500"/>
                                        <p:tgtEl>
                                          <p:spTgt spid="25"/>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left)">
                                      <p:cBhvr>
                                        <p:cTn id="94" dur="500"/>
                                        <p:tgtEl>
                                          <p:spTgt spid="73"/>
                                        </p:tgtEl>
                                      </p:cBhvr>
                                    </p:animEffect>
                                  </p:childTnLst>
                                </p:cTn>
                              </p:par>
                            </p:childTnLst>
                          </p:cTn>
                        </p:par>
                        <p:par>
                          <p:cTn id="95" fill="hold">
                            <p:stCondLst>
                              <p:cond delay="6100"/>
                            </p:stCondLst>
                            <p:childTnLst>
                              <p:par>
                                <p:cTn id="96" presetID="31"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p:cTn id="98" dur="300" fill="hold"/>
                                        <p:tgtEl>
                                          <p:spTgt spid="34"/>
                                        </p:tgtEl>
                                        <p:attrNameLst>
                                          <p:attrName>ppt_w</p:attrName>
                                        </p:attrNameLst>
                                      </p:cBhvr>
                                      <p:tavLst>
                                        <p:tav tm="0">
                                          <p:val>
                                            <p:fltVal val="0"/>
                                          </p:val>
                                        </p:tav>
                                        <p:tav tm="100000">
                                          <p:val>
                                            <p:strVal val="#ppt_w"/>
                                          </p:val>
                                        </p:tav>
                                      </p:tavLst>
                                    </p:anim>
                                    <p:anim calcmode="lin" valueType="num">
                                      <p:cBhvr>
                                        <p:cTn id="99" dur="300" fill="hold"/>
                                        <p:tgtEl>
                                          <p:spTgt spid="34"/>
                                        </p:tgtEl>
                                        <p:attrNameLst>
                                          <p:attrName>ppt_h</p:attrName>
                                        </p:attrNameLst>
                                      </p:cBhvr>
                                      <p:tavLst>
                                        <p:tav tm="0">
                                          <p:val>
                                            <p:fltVal val="0"/>
                                          </p:val>
                                        </p:tav>
                                        <p:tav tm="100000">
                                          <p:val>
                                            <p:strVal val="#ppt_h"/>
                                          </p:val>
                                        </p:tav>
                                      </p:tavLst>
                                    </p:anim>
                                    <p:anim calcmode="lin" valueType="num">
                                      <p:cBhvr>
                                        <p:cTn id="100" dur="300" fill="hold"/>
                                        <p:tgtEl>
                                          <p:spTgt spid="34"/>
                                        </p:tgtEl>
                                        <p:attrNameLst>
                                          <p:attrName>style.rotation</p:attrName>
                                        </p:attrNameLst>
                                      </p:cBhvr>
                                      <p:tavLst>
                                        <p:tav tm="0">
                                          <p:val>
                                            <p:fltVal val="90"/>
                                          </p:val>
                                        </p:tav>
                                        <p:tav tm="100000">
                                          <p:val>
                                            <p:fltVal val="0"/>
                                          </p:val>
                                        </p:tav>
                                      </p:tavLst>
                                    </p:anim>
                                    <p:animEffect transition="in" filter="fade">
                                      <p:cBhvr>
                                        <p:cTn id="101" dur="300"/>
                                        <p:tgtEl>
                                          <p:spTgt spid="34"/>
                                        </p:tgtEl>
                                      </p:cBhvr>
                                    </p:animEffect>
                                  </p:childTnLst>
                                </p:cTn>
                              </p:par>
                            </p:childTnLst>
                          </p:cTn>
                        </p:par>
                        <p:par>
                          <p:cTn id="102" fill="hold">
                            <p:stCondLst>
                              <p:cond delay="6400"/>
                            </p:stCondLst>
                            <p:childTnLst>
                              <p:par>
                                <p:cTn id="103" presetID="22" presetClass="entr" presetSubtype="8"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left)">
                                      <p:cBhvr>
                                        <p:cTn id="105" dur="500"/>
                                        <p:tgtEl>
                                          <p:spTgt spid="26"/>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wipe(left)">
                                      <p:cBhvr>
                                        <p:cTn id="108" dur="500"/>
                                        <p:tgtEl>
                                          <p:spTgt spid="74"/>
                                        </p:tgtEl>
                                      </p:cBhvr>
                                    </p:animEffect>
                                  </p:childTnLst>
                                </p:cTn>
                              </p:par>
                            </p:childTnLst>
                          </p:cTn>
                        </p:par>
                        <p:par>
                          <p:cTn id="109" fill="hold">
                            <p:stCondLst>
                              <p:cond delay="6900"/>
                            </p:stCondLst>
                            <p:childTnLst>
                              <p:par>
                                <p:cTn id="110" presetID="31" presetClass="entr" presetSubtype="0"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300" fill="hold"/>
                                        <p:tgtEl>
                                          <p:spTgt spid="35"/>
                                        </p:tgtEl>
                                        <p:attrNameLst>
                                          <p:attrName>ppt_w</p:attrName>
                                        </p:attrNameLst>
                                      </p:cBhvr>
                                      <p:tavLst>
                                        <p:tav tm="0">
                                          <p:val>
                                            <p:fltVal val="0"/>
                                          </p:val>
                                        </p:tav>
                                        <p:tav tm="100000">
                                          <p:val>
                                            <p:strVal val="#ppt_w"/>
                                          </p:val>
                                        </p:tav>
                                      </p:tavLst>
                                    </p:anim>
                                    <p:anim calcmode="lin" valueType="num">
                                      <p:cBhvr>
                                        <p:cTn id="113" dur="300" fill="hold"/>
                                        <p:tgtEl>
                                          <p:spTgt spid="35"/>
                                        </p:tgtEl>
                                        <p:attrNameLst>
                                          <p:attrName>ppt_h</p:attrName>
                                        </p:attrNameLst>
                                      </p:cBhvr>
                                      <p:tavLst>
                                        <p:tav tm="0">
                                          <p:val>
                                            <p:fltVal val="0"/>
                                          </p:val>
                                        </p:tav>
                                        <p:tav tm="100000">
                                          <p:val>
                                            <p:strVal val="#ppt_h"/>
                                          </p:val>
                                        </p:tav>
                                      </p:tavLst>
                                    </p:anim>
                                    <p:anim calcmode="lin" valueType="num">
                                      <p:cBhvr>
                                        <p:cTn id="114" dur="300" fill="hold"/>
                                        <p:tgtEl>
                                          <p:spTgt spid="35"/>
                                        </p:tgtEl>
                                        <p:attrNameLst>
                                          <p:attrName>style.rotation</p:attrName>
                                        </p:attrNameLst>
                                      </p:cBhvr>
                                      <p:tavLst>
                                        <p:tav tm="0">
                                          <p:val>
                                            <p:fltVal val="90"/>
                                          </p:val>
                                        </p:tav>
                                        <p:tav tm="100000">
                                          <p:val>
                                            <p:fltVal val="0"/>
                                          </p:val>
                                        </p:tav>
                                      </p:tavLst>
                                    </p:anim>
                                    <p:animEffect transition="in" filter="fade">
                                      <p:cBhvr>
                                        <p:cTn id="115" dur="300"/>
                                        <p:tgtEl>
                                          <p:spTgt spid="35"/>
                                        </p:tgtEl>
                                      </p:cBhvr>
                                    </p:animEffect>
                                  </p:childTnLst>
                                </p:cTn>
                              </p:par>
                            </p:childTnLst>
                          </p:cTn>
                        </p:par>
                        <p:par>
                          <p:cTn id="116" fill="hold">
                            <p:stCondLst>
                              <p:cond delay="7200"/>
                            </p:stCondLst>
                            <p:childTnLst>
                              <p:par>
                                <p:cTn id="117" presetID="22" presetClass="entr" presetSubtype="8" fill="hold" grpId="0" nodeType="after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wipe(left)">
                                      <p:cBhvr>
                                        <p:cTn id="119" dur="500"/>
                                        <p:tgtEl>
                                          <p:spTgt spid="27"/>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75"/>
                                        </p:tgtEl>
                                        <p:attrNameLst>
                                          <p:attrName>style.visibility</p:attrName>
                                        </p:attrNameLst>
                                      </p:cBhvr>
                                      <p:to>
                                        <p:strVal val="visible"/>
                                      </p:to>
                                    </p:set>
                                    <p:animEffect transition="in" filter="wipe(left)">
                                      <p:cBhvr>
                                        <p:cTn id="122" dur="500"/>
                                        <p:tgtEl>
                                          <p:spTgt spid="75"/>
                                        </p:tgtEl>
                                      </p:cBhvr>
                                    </p:animEffect>
                                  </p:childTnLst>
                                </p:cTn>
                              </p:par>
                            </p:childTnLst>
                          </p:cTn>
                        </p:par>
                        <p:par>
                          <p:cTn id="123" fill="hold">
                            <p:stCondLst>
                              <p:cond delay="7700"/>
                            </p:stCondLst>
                            <p:childTnLst>
                              <p:par>
                                <p:cTn id="124" presetID="31" presetClass="entr" presetSubtype="0" fill="hold" grpId="0" nodeType="afterEffect">
                                  <p:stCondLst>
                                    <p:cond delay="0"/>
                                  </p:stCondLst>
                                  <p:childTnLst>
                                    <p:set>
                                      <p:cBhvr>
                                        <p:cTn id="125" dur="1" fill="hold">
                                          <p:stCondLst>
                                            <p:cond delay="0"/>
                                          </p:stCondLst>
                                        </p:cTn>
                                        <p:tgtEl>
                                          <p:spTgt spid="36"/>
                                        </p:tgtEl>
                                        <p:attrNameLst>
                                          <p:attrName>style.visibility</p:attrName>
                                        </p:attrNameLst>
                                      </p:cBhvr>
                                      <p:to>
                                        <p:strVal val="visible"/>
                                      </p:to>
                                    </p:set>
                                    <p:anim calcmode="lin" valueType="num">
                                      <p:cBhvr>
                                        <p:cTn id="126" dur="300" fill="hold"/>
                                        <p:tgtEl>
                                          <p:spTgt spid="36"/>
                                        </p:tgtEl>
                                        <p:attrNameLst>
                                          <p:attrName>ppt_w</p:attrName>
                                        </p:attrNameLst>
                                      </p:cBhvr>
                                      <p:tavLst>
                                        <p:tav tm="0">
                                          <p:val>
                                            <p:fltVal val="0"/>
                                          </p:val>
                                        </p:tav>
                                        <p:tav tm="100000">
                                          <p:val>
                                            <p:strVal val="#ppt_w"/>
                                          </p:val>
                                        </p:tav>
                                      </p:tavLst>
                                    </p:anim>
                                    <p:anim calcmode="lin" valueType="num">
                                      <p:cBhvr>
                                        <p:cTn id="127" dur="300" fill="hold"/>
                                        <p:tgtEl>
                                          <p:spTgt spid="36"/>
                                        </p:tgtEl>
                                        <p:attrNameLst>
                                          <p:attrName>ppt_h</p:attrName>
                                        </p:attrNameLst>
                                      </p:cBhvr>
                                      <p:tavLst>
                                        <p:tav tm="0">
                                          <p:val>
                                            <p:fltVal val="0"/>
                                          </p:val>
                                        </p:tav>
                                        <p:tav tm="100000">
                                          <p:val>
                                            <p:strVal val="#ppt_h"/>
                                          </p:val>
                                        </p:tav>
                                      </p:tavLst>
                                    </p:anim>
                                    <p:anim calcmode="lin" valueType="num">
                                      <p:cBhvr>
                                        <p:cTn id="128" dur="300" fill="hold"/>
                                        <p:tgtEl>
                                          <p:spTgt spid="36"/>
                                        </p:tgtEl>
                                        <p:attrNameLst>
                                          <p:attrName>style.rotation</p:attrName>
                                        </p:attrNameLst>
                                      </p:cBhvr>
                                      <p:tavLst>
                                        <p:tav tm="0">
                                          <p:val>
                                            <p:fltVal val="90"/>
                                          </p:val>
                                        </p:tav>
                                        <p:tav tm="100000">
                                          <p:val>
                                            <p:fltVal val="0"/>
                                          </p:val>
                                        </p:tav>
                                      </p:tavLst>
                                    </p:anim>
                                    <p:animEffect transition="in" filter="fade">
                                      <p:cBhvr>
                                        <p:cTn id="129" dur="300"/>
                                        <p:tgtEl>
                                          <p:spTgt spid="36"/>
                                        </p:tgtEl>
                                      </p:cBhvr>
                                    </p:animEffect>
                                  </p:childTnLst>
                                </p:cTn>
                              </p:par>
                            </p:childTnLst>
                          </p:cTn>
                        </p:par>
                        <p:par>
                          <p:cTn id="130" fill="hold">
                            <p:stCondLst>
                              <p:cond delay="8000"/>
                            </p:stCondLst>
                            <p:childTnLst>
                              <p:par>
                                <p:cTn id="131" presetID="22" presetClass="entr" presetSubtype="8" fill="hold" grpId="0" nodeType="after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wipe(left)">
                                      <p:cBhvr>
                                        <p:cTn id="133" dur="500"/>
                                        <p:tgtEl>
                                          <p:spTgt spid="31"/>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wipe(left)">
                                      <p:cBhvr>
                                        <p:cTn id="136" dur="500"/>
                                        <p:tgtEl>
                                          <p:spTgt spid="76"/>
                                        </p:tgtEl>
                                      </p:cBhvr>
                                    </p:animEffect>
                                  </p:childTnLst>
                                </p:cTn>
                              </p:par>
                            </p:childTnLst>
                          </p:cTn>
                        </p:par>
                        <p:par>
                          <p:cTn id="137" fill="hold">
                            <p:stCondLst>
                              <p:cond delay="8500"/>
                            </p:stCondLst>
                            <p:childTnLst>
                              <p:par>
                                <p:cTn id="138" presetID="31" presetClass="entr" presetSubtype="0"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 calcmode="lin" valueType="num">
                                      <p:cBhvr>
                                        <p:cTn id="140" dur="300" fill="hold"/>
                                        <p:tgtEl>
                                          <p:spTgt spid="37"/>
                                        </p:tgtEl>
                                        <p:attrNameLst>
                                          <p:attrName>ppt_w</p:attrName>
                                        </p:attrNameLst>
                                      </p:cBhvr>
                                      <p:tavLst>
                                        <p:tav tm="0">
                                          <p:val>
                                            <p:fltVal val="0"/>
                                          </p:val>
                                        </p:tav>
                                        <p:tav tm="100000">
                                          <p:val>
                                            <p:strVal val="#ppt_w"/>
                                          </p:val>
                                        </p:tav>
                                      </p:tavLst>
                                    </p:anim>
                                    <p:anim calcmode="lin" valueType="num">
                                      <p:cBhvr>
                                        <p:cTn id="141" dur="300" fill="hold"/>
                                        <p:tgtEl>
                                          <p:spTgt spid="37"/>
                                        </p:tgtEl>
                                        <p:attrNameLst>
                                          <p:attrName>ppt_h</p:attrName>
                                        </p:attrNameLst>
                                      </p:cBhvr>
                                      <p:tavLst>
                                        <p:tav tm="0">
                                          <p:val>
                                            <p:fltVal val="0"/>
                                          </p:val>
                                        </p:tav>
                                        <p:tav tm="100000">
                                          <p:val>
                                            <p:strVal val="#ppt_h"/>
                                          </p:val>
                                        </p:tav>
                                      </p:tavLst>
                                    </p:anim>
                                    <p:anim calcmode="lin" valueType="num">
                                      <p:cBhvr>
                                        <p:cTn id="142" dur="300" fill="hold"/>
                                        <p:tgtEl>
                                          <p:spTgt spid="37"/>
                                        </p:tgtEl>
                                        <p:attrNameLst>
                                          <p:attrName>style.rotation</p:attrName>
                                        </p:attrNameLst>
                                      </p:cBhvr>
                                      <p:tavLst>
                                        <p:tav tm="0">
                                          <p:val>
                                            <p:fltVal val="90"/>
                                          </p:val>
                                        </p:tav>
                                        <p:tav tm="100000">
                                          <p:val>
                                            <p:fltVal val="0"/>
                                          </p:val>
                                        </p:tav>
                                      </p:tavLst>
                                    </p:anim>
                                    <p:animEffect transition="in" filter="fade">
                                      <p:cBhvr>
                                        <p:cTn id="143" dur="300"/>
                                        <p:tgtEl>
                                          <p:spTgt spid="37"/>
                                        </p:tgtEl>
                                      </p:cBhvr>
                                    </p:animEffect>
                                  </p:childTnLst>
                                </p:cTn>
                              </p:par>
                            </p:childTnLst>
                          </p:cTn>
                        </p:par>
                        <p:par>
                          <p:cTn id="144" fill="hold">
                            <p:stCondLst>
                              <p:cond delay="8800"/>
                            </p:stCondLst>
                            <p:childTnLst>
                              <p:par>
                                <p:cTn id="145" presetID="22" presetClass="entr" presetSubtype="8" fill="hold" grpId="0" nodeType="after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left)">
                                      <p:cBhvr>
                                        <p:cTn id="147" dur="500"/>
                                        <p:tgtEl>
                                          <p:spTgt spid="32"/>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77"/>
                                        </p:tgtEl>
                                        <p:attrNameLst>
                                          <p:attrName>style.visibility</p:attrName>
                                        </p:attrNameLst>
                                      </p:cBhvr>
                                      <p:to>
                                        <p:strVal val="visible"/>
                                      </p:to>
                                    </p:set>
                                    <p:animEffect transition="in" filter="wipe(left)">
                                      <p:cBhvr>
                                        <p:cTn id="15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8" grpId="0" animBg="1"/>
      <p:bldP spid="29" grpId="0" animBg="1"/>
      <p:bldP spid="29"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30" grpId="0" animBg="1"/>
      <p:bldP spid="73" grpId="0" animBg="1"/>
      <p:bldP spid="74" grpId="0" animBg="1"/>
      <p:bldP spid="75" grpId="0" animBg="1"/>
      <p:bldP spid="76" grpId="0" animBg="1"/>
      <p:bldP spid="77" grpId="0" animBg="1"/>
      <p:bldP spid="2" grpId="0"/>
      <p:bldP spid="25" grpId="0"/>
      <p:bldP spid="26" grpId="0"/>
      <p:bldP spid="27" grpId="0"/>
      <p:bldP spid="31" grpId="0"/>
      <p:bldP spid="32" grpId="0"/>
      <p:bldP spid="4" grpId="0"/>
      <p:bldP spid="33" grpId="0"/>
      <p:bldP spid="34" grpId="0"/>
      <p:bldP spid="35" grpId="0"/>
      <p:bldP spid="36" grpId="0"/>
      <p:bldP spid="37" grpId="0"/>
      <p:bldP spid="22" grpId="0" animBg="1"/>
      <p:bldP spid="23" grpId="0" animBg="1"/>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CF14001-3E09-403A-8E21-AAB7CC405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24" y="1658024"/>
            <a:ext cx="10726647" cy="2210108"/>
          </a:xfrm>
          <a:prstGeom prst="rect">
            <a:avLst/>
          </a:prstGeom>
        </p:spPr>
      </p:pic>
      <p:sp>
        <p:nvSpPr>
          <p:cNvPr id="4" name="文本框 3">
            <a:extLst>
              <a:ext uri="{FF2B5EF4-FFF2-40B4-BE49-F238E27FC236}">
                <a16:creationId xmlns:a16="http://schemas.microsoft.com/office/drawing/2014/main" id="{749C8C1D-FE3A-4128-88A3-DF7CBDA3D2FA}"/>
              </a:ext>
            </a:extLst>
          </p:cNvPr>
          <p:cNvSpPr txBox="1"/>
          <p:nvPr/>
        </p:nvSpPr>
        <p:spPr>
          <a:xfrm>
            <a:off x="170819" y="49024"/>
            <a:ext cx="8406651" cy="707886"/>
          </a:xfrm>
          <a:prstGeom prst="rect">
            <a:avLst/>
          </a:prstGeom>
          <a:noFill/>
        </p:spPr>
        <p:txBody>
          <a:bodyPr wrap="square" rtlCol="0">
            <a:spAutoFit/>
          </a:bodyPr>
          <a:lstStyle/>
          <a:p>
            <a:r>
              <a:rPr lang="en-US" altLang="zh-CN" sz="4000" b="1" dirty="0"/>
              <a:t>Absolute Margin Function</a:t>
            </a:r>
          </a:p>
        </p:txBody>
      </p:sp>
      <p:sp>
        <p:nvSpPr>
          <p:cNvPr id="5" name="文本框 4">
            <a:extLst>
              <a:ext uri="{FF2B5EF4-FFF2-40B4-BE49-F238E27FC236}">
                <a16:creationId xmlns:a16="http://schemas.microsoft.com/office/drawing/2014/main" id="{A833CF55-6C91-4FEA-BA2D-60822D186062}"/>
              </a:ext>
            </a:extLst>
          </p:cNvPr>
          <p:cNvSpPr txBox="1"/>
          <p:nvPr/>
        </p:nvSpPr>
        <p:spPr>
          <a:xfrm>
            <a:off x="388552" y="991374"/>
            <a:ext cx="3190461" cy="523220"/>
          </a:xfrm>
          <a:prstGeom prst="rect">
            <a:avLst/>
          </a:prstGeom>
          <a:noFill/>
        </p:spPr>
        <p:txBody>
          <a:bodyPr wrap="square" rtlCol="0">
            <a:spAutoFit/>
          </a:bodyPr>
          <a:lstStyle/>
          <a:p>
            <a:pPr algn="ctr"/>
            <a:r>
              <a:rPr lang="en-US" altLang="zh-CN" sz="2800" b="1" dirty="0">
                <a:latin typeface="Times  New Roman"/>
              </a:rPr>
              <a:t>[Dogan et al., 2016]</a:t>
            </a:r>
            <a:endParaRPr lang="zh-CN" altLang="en-US" sz="2800" b="1" dirty="0">
              <a:latin typeface="Times  New Roman"/>
            </a:endParaRPr>
          </a:p>
        </p:txBody>
      </p:sp>
      <p:pic>
        <p:nvPicPr>
          <p:cNvPr id="7" name="图片 6">
            <a:extLst>
              <a:ext uri="{FF2B5EF4-FFF2-40B4-BE49-F238E27FC236}">
                <a16:creationId xmlns:a16="http://schemas.microsoft.com/office/drawing/2014/main" id="{BA38E3E9-0082-4FA8-81F0-7FFD01106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24" y="4542659"/>
            <a:ext cx="4410691" cy="657317"/>
          </a:xfrm>
          <a:prstGeom prst="rect">
            <a:avLst/>
          </a:prstGeom>
        </p:spPr>
      </p:pic>
      <p:sp>
        <p:nvSpPr>
          <p:cNvPr id="8" name="箭头: 右 7">
            <a:extLst>
              <a:ext uri="{FF2B5EF4-FFF2-40B4-BE49-F238E27FC236}">
                <a16:creationId xmlns:a16="http://schemas.microsoft.com/office/drawing/2014/main" id="{63B0F5D7-4107-4323-BF8E-6428B9E49131}"/>
              </a:ext>
            </a:extLst>
          </p:cNvPr>
          <p:cNvSpPr/>
          <p:nvPr/>
        </p:nvSpPr>
        <p:spPr>
          <a:xfrm>
            <a:off x="5740845" y="4740119"/>
            <a:ext cx="355155" cy="2623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602AAE95-6619-4F73-B769-F50F87938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356" y="4542659"/>
            <a:ext cx="2333951" cy="590632"/>
          </a:xfrm>
          <a:prstGeom prst="rect">
            <a:avLst/>
          </a:prstGeom>
        </p:spPr>
      </p:pic>
    </p:spTree>
    <p:extLst>
      <p:ext uri="{BB962C8B-B14F-4D97-AF65-F5344CB8AC3E}">
        <p14:creationId xmlns:p14="http://schemas.microsoft.com/office/powerpoint/2010/main" val="3125164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C5708F9-CEC7-4340-919D-BF884BC06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8" y="0"/>
            <a:ext cx="12150063" cy="6858000"/>
          </a:xfrm>
          <a:prstGeom prst="rect">
            <a:avLst/>
          </a:prstGeom>
        </p:spPr>
      </p:pic>
    </p:spTree>
    <p:extLst>
      <p:ext uri="{BB962C8B-B14F-4D97-AF65-F5344CB8AC3E}">
        <p14:creationId xmlns:p14="http://schemas.microsoft.com/office/powerpoint/2010/main" val="885729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404AFE3-948C-4A31-9932-E2D1F9488FE0}"/>
              </a:ext>
            </a:extLst>
          </p:cNvPr>
          <p:cNvSpPr txBox="1"/>
          <p:nvPr/>
        </p:nvSpPr>
        <p:spPr>
          <a:xfrm>
            <a:off x="170819" y="49024"/>
            <a:ext cx="10056546" cy="707886"/>
          </a:xfrm>
          <a:prstGeom prst="rect">
            <a:avLst/>
          </a:prstGeom>
          <a:noFill/>
        </p:spPr>
        <p:txBody>
          <a:bodyPr wrap="square" rtlCol="0">
            <a:spAutoFit/>
          </a:bodyPr>
          <a:lstStyle/>
          <a:p>
            <a:r>
              <a:rPr lang="en-US" altLang="zh-CN" sz="4000" b="1" dirty="0"/>
              <a:t>Our Main Result</a:t>
            </a:r>
          </a:p>
        </p:txBody>
      </p:sp>
      <p:pic>
        <p:nvPicPr>
          <p:cNvPr id="6" name="图片 5">
            <a:extLst>
              <a:ext uri="{FF2B5EF4-FFF2-40B4-BE49-F238E27FC236}">
                <a16:creationId xmlns:a16="http://schemas.microsoft.com/office/drawing/2014/main" id="{1FC4EB94-5629-4F6C-A9AA-D3E9D9266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72" y="756910"/>
            <a:ext cx="10860157" cy="5660987"/>
          </a:xfrm>
          <a:prstGeom prst="rect">
            <a:avLst/>
          </a:prstGeom>
        </p:spPr>
      </p:pic>
    </p:spTree>
    <p:extLst>
      <p:ext uri="{BB962C8B-B14F-4D97-AF65-F5344CB8AC3E}">
        <p14:creationId xmlns:p14="http://schemas.microsoft.com/office/powerpoint/2010/main" val="962715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58"/>
          <p:cNvSpPr>
            <a:spLocks noChangeArrowheads="1"/>
          </p:cNvSpPr>
          <p:nvPr/>
        </p:nvSpPr>
        <p:spPr bwMode="auto">
          <a:xfrm>
            <a:off x="1143401" y="2852939"/>
            <a:ext cx="10041168" cy="1385653"/>
          </a:xfrm>
          <a:prstGeom prst="roundRect">
            <a:avLst>
              <a:gd name="adj" fmla="val 50000"/>
            </a:avLst>
          </a:prstGeom>
          <a:solidFill>
            <a:schemeClr val="tx1">
              <a:lumMod val="75000"/>
              <a:lumOff val="25000"/>
            </a:schemeClr>
          </a:solidFill>
          <a:ln w="34925">
            <a:solidFill>
              <a:schemeClr val="bg1"/>
            </a:solidFill>
            <a:round/>
            <a:headEnd/>
            <a:tailEnd/>
          </a:ln>
        </p:spPr>
        <p:txBody>
          <a:bodyPr anchor="ctr"/>
          <a:lstStyle/>
          <a:p>
            <a:pPr algn="ctr"/>
            <a:endParaRPr lang="zh-CN" altLang="zh-CN" sz="2133" dirty="0">
              <a:solidFill>
                <a:srgbClr val="FFFFFF"/>
              </a:solidFill>
              <a:latin typeface="微软雅黑" pitchFamily="34" charset="-122"/>
              <a:ea typeface="微软雅黑" pitchFamily="34" charset="-122"/>
              <a:sym typeface="宋体" pitchFamily="2" charset="-122"/>
            </a:endParaRPr>
          </a:p>
        </p:txBody>
      </p:sp>
      <p:grpSp>
        <p:nvGrpSpPr>
          <p:cNvPr id="7" name="组合 6"/>
          <p:cNvGrpSpPr/>
          <p:nvPr/>
        </p:nvGrpSpPr>
        <p:grpSpPr>
          <a:xfrm>
            <a:off x="1267846" y="2945671"/>
            <a:ext cx="1190837" cy="1153875"/>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noFill/>
              <a:round/>
              <a:headEnd/>
              <a:tailEnd/>
            </a:ln>
          </p:spPr>
          <p:txBody>
            <a:bodyPr anchor="ctr"/>
            <a:lstStyle/>
            <a:p>
              <a:pPr algn="ctr"/>
              <a:endParaRPr lang="zh-CN" altLang="zh-CN" sz="1800" dirty="0">
                <a:solidFill>
                  <a:srgbClr val="FFFFFF"/>
                </a:solidFill>
                <a:latin typeface="微软雅黑" pitchFamily="34" charset="-122"/>
                <a:ea typeface="微软雅黑" pitchFamily="34" charset="-122"/>
                <a:sym typeface="宋体" pitchFamily="2" charset="-122"/>
              </a:endParaRPr>
            </a:p>
          </p:txBody>
        </p:sp>
        <p:sp>
          <p:nvSpPr>
            <p:cNvPr id="5" name="Text Box 39"/>
            <p:cNvSpPr>
              <a:spLocks noChangeArrowheads="1"/>
            </p:cNvSpPr>
            <p:nvPr/>
          </p:nvSpPr>
          <p:spPr bwMode="auto">
            <a:xfrm>
              <a:off x="950884" y="2209253"/>
              <a:ext cx="893128" cy="720197"/>
            </a:xfrm>
            <a:prstGeom prst="rect">
              <a:avLst/>
            </a:prstGeom>
            <a:noFill/>
            <a:ln w="9525">
              <a:noFill/>
              <a:miter lim="800000"/>
              <a:headEnd/>
              <a:tailEnd/>
            </a:ln>
          </p:spPr>
          <p:txBody>
            <a:bodyPr>
              <a:spAutoFit/>
            </a:bodyPr>
            <a:lstStyle/>
            <a:p>
              <a:pPr algn="ctr">
                <a:lnSpc>
                  <a:spcPct val="150000"/>
                </a:lnSpc>
              </a:pPr>
              <a:r>
                <a:rPr lang="en-US" altLang="zh-CN" sz="4267" dirty="0">
                  <a:solidFill>
                    <a:schemeClr val="tx1">
                      <a:lumMod val="75000"/>
                      <a:lumOff val="25000"/>
                    </a:schemeClr>
                  </a:solidFill>
                  <a:latin typeface="微软雅黑" pitchFamily="34" charset="-122"/>
                  <a:ea typeface="微软雅黑" pitchFamily="34" charset="-122"/>
                  <a:sym typeface="微软雅黑" pitchFamily="34" charset="-122"/>
                </a:rPr>
                <a:t>4</a:t>
              </a:r>
              <a:endParaRPr lang="zh-CN" altLang="en-US" sz="1800" dirty="0">
                <a:solidFill>
                  <a:schemeClr val="tx1">
                    <a:lumMod val="75000"/>
                    <a:lumOff val="25000"/>
                  </a:schemeClr>
                </a:solidFill>
                <a:ea typeface="微软雅黑" pitchFamily="34" charset="-122"/>
              </a:endParaRPr>
            </a:p>
          </p:txBody>
        </p:sp>
      </p:grpSp>
      <p:sp>
        <p:nvSpPr>
          <p:cNvPr id="6" name="Text Box 39"/>
          <p:cNvSpPr>
            <a:spLocks noChangeArrowheads="1"/>
          </p:cNvSpPr>
          <p:nvPr/>
        </p:nvSpPr>
        <p:spPr bwMode="auto">
          <a:xfrm>
            <a:off x="2387865" y="2836495"/>
            <a:ext cx="7610900" cy="1178400"/>
          </a:xfrm>
          <a:prstGeom prst="rect">
            <a:avLst/>
          </a:prstGeom>
          <a:noFill/>
          <a:ln w="9525">
            <a:noFill/>
            <a:miter lim="800000"/>
            <a:headEnd/>
            <a:tailEnd/>
          </a:ln>
        </p:spPr>
        <p:txBody>
          <a:bodyPr wrap="square">
            <a:spAutoFit/>
          </a:bodyPr>
          <a:lstStyle/>
          <a:p>
            <a:pPr algn="ctr">
              <a:lnSpc>
                <a:spcPct val="150000"/>
              </a:lnSpc>
              <a:buClr>
                <a:schemeClr val="tx1"/>
              </a:buClr>
            </a:pPr>
            <a:r>
              <a:rPr lang="zh-CN" altLang="en-US" sz="5333" b="1" dirty="0">
                <a:solidFill>
                  <a:schemeClr val="bg1"/>
                </a:solidFill>
                <a:latin typeface="微软雅黑" pitchFamily="34" charset="-122"/>
                <a:ea typeface="微软雅黑" panose="020B0503020204020204" pitchFamily="34" charset="-122"/>
                <a:sym typeface="微软雅黑" pitchFamily="34" charset="-122"/>
              </a:rPr>
              <a:t>一个多类</a:t>
            </a:r>
            <a:r>
              <a:rPr lang="en-US" altLang="zh-CN" sz="5333" b="1" dirty="0">
                <a:solidFill>
                  <a:schemeClr val="bg1"/>
                </a:solidFill>
                <a:latin typeface="微软雅黑" pitchFamily="34" charset="-122"/>
                <a:ea typeface="微软雅黑" panose="020B0503020204020204" pitchFamily="34" charset="-122"/>
                <a:sym typeface="微软雅黑" pitchFamily="34" charset="-122"/>
              </a:rPr>
              <a:t>UDA</a:t>
            </a:r>
            <a:r>
              <a:rPr lang="zh-CN" altLang="en-US" sz="5333" b="1" dirty="0">
                <a:solidFill>
                  <a:schemeClr val="bg1"/>
                </a:solidFill>
                <a:latin typeface="微软雅黑" pitchFamily="34" charset="-122"/>
                <a:ea typeface="微软雅黑" panose="020B0503020204020204" pitchFamily="34" charset="-122"/>
                <a:sym typeface="微软雅黑" pitchFamily="34" charset="-122"/>
              </a:rPr>
              <a:t>算法框架</a:t>
            </a:r>
          </a:p>
        </p:txBody>
      </p:sp>
      <p:grpSp>
        <p:nvGrpSpPr>
          <p:cNvPr id="8" name="组合 7"/>
          <p:cNvGrpSpPr/>
          <p:nvPr/>
        </p:nvGrpSpPr>
        <p:grpSpPr>
          <a:xfrm>
            <a:off x="0" y="353121"/>
            <a:ext cx="2387864" cy="599092"/>
            <a:chOff x="-1" y="588691"/>
            <a:chExt cx="3026771" cy="449319"/>
          </a:xfrm>
          <a:solidFill>
            <a:schemeClr val="tx1">
              <a:lumMod val="75000"/>
              <a:lumOff val="25000"/>
            </a:schemeClr>
          </a:solidFill>
        </p:grpSpPr>
        <p:sp>
          <p:nvSpPr>
            <p:cNvPr id="9" name="矩形 1"/>
            <p:cNvSpPr/>
            <p:nvPr/>
          </p:nvSpPr>
          <p:spPr>
            <a:xfrm>
              <a:off x="-1" y="588691"/>
              <a:ext cx="3026771" cy="449319"/>
            </a:xfrm>
            <a:custGeom>
              <a:avLst/>
              <a:gdLst>
                <a:gd name="connsiteX0" fmla="*/ 0 w 2411760"/>
                <a:gd name="connsiteY0" fmla="*/ 0 h 484751"/>
                <a:gd name="connsiteX1" fmla="*/ 2411760 w 2411760"/>
                <a:gd name="connsiteY1" fmla="*/ 0 h 484751"/>
                <a:gd name="connsiteX2" fmla="*/ 2411760 w 2411760"/>
                <a:gd name="connsiteY2" fmla="*/ 484751 h 484751"/>
                <a:gd name="connsiteX3" fmla="*/ 0 w 2411760"/>
                <a:gd name="connsiteY3" fmla="*/ 484751 h 484751"/>
                <a:gd name="connsiteX4" fmla="*/ 0 w 2411760"/>
                <a:gd name="connsiteY4" fmla="*/ 0 h 484751"/>
                <a:gd name="connsiteX0" fmla="*/ 0 w 2849910"/>
                <a:gd name="connsiteY0" fmla="*/ 0 h 484751"/>
                <a:gd name="connsiteX1" fmla="*/ 2411760 w 2849910"/>
                <a:gd name="connsiteY1" fmla="*/ 0 h 484751"/>
                <a:gd name="connsiteX2" fmla="*/ 2849910 w 2849910"/>
                <a:gd name="connsiteY2" fmla="*/ 484751 h 484751"/>
                <a:gd name="connsiteX3" fmla="*/ 0 w 2849910"/>
                <a:gd name="connsiteY3" fmla="*/ 484751 h 484751"/>
                <a:gd name="connsiteX4" fmla="*/ 0 w 2849910"/>
                <a:gd name="connsiteY4" fmla="*/ 0 h 48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910" h="484751">
                  <a:moveTo>
                    <a:pt x="0" y="0"/>
                  </a:moveTo>
                  <a:lnTo>
                    <a:pt x="2411760" y="0"/>
                  </a:lnTo>
                  <a:lnTo>
                    <a:pt x="2849910" y="484751"/>
                  </a:lnTo>
                  <a:lnTo>
                    <a:pt x="0" y="48475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zh-CN" altLang="en-US" sz="1800" dirty="0">
                <a:solidFill>
                  <a:schemeClr val="bg1"/>
                </a:solidFill>
                <a:ea typeface="微软雅黑" pitchFamily="34" charset="-122"/>
              </a:endParaRPr>
            </a:p>
          </p:txBody>
        </p:sp>
        <p:sp>
          <p:nvSpPr>
            <p:cNvPr id="10" name="矩形 9"/>
            <p:cNvSpPr/>
            <p:nvPr/>
          </p:nvSpPr>
          <p:spPr>
            <a:xfrm>
              <a:off x="610875" y="628375"/>
              <a:ext cx="1532466" cy="377074"/>
            </a:xfrm>
            <a:prstGeom prst="rect">
              <a:avLst/>
            </a:prstGeom>
            <a:grpFill/>
          </p:spPr>
          <p:txBody>
            <a:bodyPr wrap="none">
              <a:spAutoFit/>
            </a:bodyPr>
            <a:lstStyle/>
            <a:p>
              <a:r>
                <a:rPr lang="zh-CN" altLang="en-US" sz="2667" b="1" kern="0" dirty="0">
                  <a:solidFill>
                    <a:schemeClr val="bg1"/>
                  </a:solidFill>
                  <a:latin typeface="微软雅黑" pitchFamily="34" charset="-122"/>
                  <a:ea typeface="微软雅黑" pitchFamily="34" charset="-122"/>
                </a:rPr>
                <a:t>过渡页</a:t>
              </a:r>
              <a:endParaRPr lang="zh-CN" altLang="en-US" sz="2667" b="1" dirty="0">
                <a:solidFill>
                  <a:schemeClr val="bg1"/>
                </a:solidFill>
                <a:ea typeface="微软雅黑" pitchFamily="34" charset="-122"/>
              </a:endParaRPr>
            </a:p>
          </p:txBody>
        </p:sp>
      </p:grpSp>
    </p:spTree>
    <p:extLst>
      <p:ext uri="{BB962C8B-B14F-4D97-AF65-F5344CB8AC3E}">
        <p14:creationId xmlns:p14="http://schemas.microsoft.com/office/powerpoint/2010/main" val="15152365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cTn>
                              </p:par>
                            </p:childTnLst>
                          </p:cTn>
                        </p:par>
                        <p:par>
                          <p:cTn id="18" fill="hold">
                            <p:stCondLst>
                              <p:cond delay="2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extLst>
    <p:ext uri="{E180D4A7-C9FB-4DFB-919C-405C955672EB}">
      <p14:showEvtLst xmlns:p14="http://schemas.microsoft.com/office/powerpoint/2010/main">
        <p14:playEvt time="0" objId="2"/>
        <p14:stopEvt time="5293" objId="2"/>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FCBF97D-C15C-4967-AD1C-6D769A5A195A}"/>
              </a:ext>
            </a:extLst>
          </p:cNvPr>
          <p:cNvPicPr>
            <a:picLocks noChangeAspect="1"/>
          </p:cNvPicPr>
          <p:nvPr/>
        </p:nvPicPr>
        <p:blipFill>
          <a:blip r:embed="rId2"/>
          <a:stretch>
            <a:fillRect/>
          </a:stretch>
        </p:blipFill>
        <p:spPr>
          <a:xfrm>
            <a:off x="1931353" y="1927285"/>
            <a:ext cx="8090754" cy="4507571"/>
          </a:xfrm>
          <a:prstGeom prst="rect">
            <a:avLst/>
          </a:prstGeom>
        </p:spPr>
      </p:pic>
      <p:pic>
        <p:nvPicPr>
          <p:cNvPr id="4" name="图片 3">
            <a:extLst>
              <a:ext uri="{FF2B5EF4-FFF2-40B4-BE49-F238E27FC236}">
                <a16:creationId xmlns:a16="http://schemas.microsoft.com/office/drawing/2014/main" id="{731207EB-E93A-485B-9E85-CF3E42E9B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353" y="89452"/>
            <a:ext cx="8097380" cy="1676634"/>
          </a:xfrm>
          <a:prstGeom prst="rect">
            <a:avLst/>
          </a:prstGeom>
        </p:spPr>
      </p:pic>
      <p:cxnSp>
        <p:nvCxnSpPr>
          <p:cNvPr id="6" name="直接连接符 5">
            <a:extLst>
              <a:ext uri="{FF2B5EF4-FFF2-40B4-BE49-F238E27FC236}">
                <a16:creationId xmlns:a16="http://schemas.microsoft.com/office/drawing/2014/main" id="{8F60C2FD-7540-471A-B994-734992432F41}"/>
              </a:ext>
            </a:extLst>
          </p:cNvPr>
          <p:cNvCxnSpPr>
            <a:cxnSpLocks/>
          </p:cNvCxnSpPr>
          <p:nvPr/>
        </p:nvCxnSpPr>
        <p:spPr>
          <a:xfrm>
            <a:off x="1341783" y="1848678"/>
            <a:ext cx="9243391" cy="0"/>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249794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9492BC5-7E83-4374-A498-F7CB71EAD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594" y="1249738"/>
            <a:ext cx="8487960" cy="1286054"/>
          </a:xfrm>
          <a:prstGeom prst="rect">
            <a:avLst/>
          </a:prstGeom>
        </p:spPr>
      </p:pic>
      <p:pic>
        <p:nvPicPr>
          <p:cNvPr id="7" name="图片 6">
            <a:extLst>
              <a:ext uri="{FF2B5EF4-FFF2-40B4-BE49-F238E27FC236}">
                <a16:creationId xmlns:a16="http://schemas.microsoft.com/office/drawing/2014/main" id="{13E6F792-1876-4FEC-9AF3-9797F72EB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537" y="3119616"/>
            <a:ext cx="7544853" cy="3381847"/>
          </a:xfrm>
          <a:prstGeom prst="rect">
            <a:avLst/>
          </a:prstGeom>
        </p:spPr>
      </p:pic>
      <p:pic>
        <p:nvPicPr>
          <p:cNvPr id="10" name="图片 9">
            <a:extLst>
              <a:ext uri="{FF2B5EF4-FFF2-40B4-BE49-F238E27FC236}">
                <a16:creationId xmlns:a16="http://schemas.microsoft.com/office/drawing/2014/main" id="{13F4D748-E57D-4391-BDFF-FFB80CABB7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12089"/>
            <a:ext cx="2943636" cy="619211"/>
          </a:xfrm>
          <a:prstGeom prst="rect">
            <a:avLst/>
          </a:prstGeom>
        </p:spPr>
      </p:pic>
      <p:sp>
        <p:nvSpPr>
          <p:cNvPr id="11" name="箭头: 右 10">
            <a:extLst>
              <a:ext uri="{FF2B5EF4-FFF2-40B4-BE49-F238E27FC236}">
                <a16:creationId xmlns:a16="http://schemas.microsoft.com/office/drawing/2014/main" id="{73BBF821-246C-4167-9AD8-CDD05D45CBD8}"/>
              </a:ext>
            </a:extLst>
          </p:cNvPr>
          <p:cNvSpPr/>
          <p:nvPr/>
        </p:nvSpPr>
        <p:spPr>
          <a:xfrm>
            <a:off x="3395688" y="4490496"/>
            <a:ext cx="355155" cy="2623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id="{44EC9C06-6D35-4D57-8B50-0C470DBDEDB5}"/>
              </a:ext>
            </a:extLst>
          </p:cNvPr>
          <p:cNvCxnSpPr>
            <a:cxnSpLocks/>
          </p:cNvCxnSpPr>
          <p:nvPr/>
        </p:nvCxnSpPr>
        <p:spPr>
          <a:xfrm>
            <a:off x="1543879" y="2822713"/>
            <a:ext cx="9243391" cy="0"/>
          </a:xfrm>
          <a:prstGeom prst="line">
            <a:avLst/>
          </a:prstGeom>
        </p:spPr>
        <p:style>
          <a:lnRef idx="2">
            <a:schemeClr val="dk1"/>
          </a:lnRef>
          <a:fillRef idx="0">
            <a:schemeClr val="dk1"/>
          </a:fillRef>
          <a:effectRef idx="1">
            <a:schemeClr val="dk1"/>
          </a:effectRef>
          <a:fontRef idx="minor">
            <a:schemeClr val="tx1"/>
          </a:fontRef>
        </p:style>
      </p:cxnSp>
      <p:sp>
        <p:nvSpPr>
          <p:cNvPr id="13" name="文本框 12">
            <a:extLst>
              <a:ext uri="{FF2B5EF4-FFF2-40B4-BE49-F238E27FC236}">
                <a16:creationId xmlns:a16="http://schemas.microsoft.com/office/drawing/2014/main" id="{CDABAB11-602D-4967-B3FD-FEFF99A69023}"/>
              </a:ext>
            </a:extLst>
          </p:cNvPr>
          <p:cNvSpPr txBox="1"/>
          <p:nvPr/>
        </p:nvSpPr>
        <p:spPr>
          <a:xfrm>
            <a:off x="170819" y="49024"/>
            <a:ext cx="9278640" cy="707886"/>
          </a:xfrm>
          <a:prstGeom prst="rect">
            <a:avLst/>
          </a:prstGeom>
          <a:noFill/>
        </p:spPr>
        <p:txBody>
          <a:bodyPr wrap="square" rtlCol="0">
            <a:spAutoFit/>
          </a:bodyPr>
          <a:lstStyle/>
          <a:p>
            <a:r>
              <a:rPr lang="en-US" altLang="zh-CN" sz="4000" b="1" dirty="0"/>
              <a:t>Implement by surrogate objectives</a:t>
            </a:r>
          </a:p>
        </p:txBody>
      </p:sp>
    </p:spTree>
    <p:extLst>
      <p:ext uri="{BB962C8B-B14F-4D97-AF65-F5344CB8AC3E}">
        <p14:creationId xmlns:p14="http://schemas.microsoft.com/office/powerpoint/2010/main" val="3846636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箭头: 右 10">
            <a:extLst>
              <a:ext uri="{FF2B5EF4-FFF2-40B4-BE49-F238E27FC236}">
                <a16:creationId xmlns:a16="http://schemas.microsoft.com/office/drawing/2014/main" id="{73BBF821-246C-4167-9AD8-CDD05D45CBD8}"/>
              </a:ext>
            </a:extLst>
          </p:cNvPr>
          <p:cNvSpPr/>
          <p:nvPr/>
        </p:nvSpPr>
        <p:spPr>
          <a:xfrm>
            <a:off x="3529860" y="3737264"/>
            <a:ext cx="355155" cy="2623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id="{44EC9C06-6D35-4D57-8B50-0C470DBDEDB5}"/>
              </a:ext>
            </a:extLst>
          </p:cNvPr>
          <p:cNvCxnSpPr>
            <a:cxnSpLocks/>
          </p:cNvCxnSpPr>
          <p:nvPr/>
        </p:nvCxnSpPr>
        <p:spPr>
          <a:xfrm>
            <a:off x="1543879" y="2822713"/>
            <a:ext cx="9243391" cy="0"/>
          </a:xfrm>
          <a:prstGeom prst="line">
            <a:avLst/>
          </a:prstGeom>
        </p:spPr>
        <p:style>
          <a:lnRef idx="2">
            <a:schemeClr val="dk1"/>
          </a:lnRef>
          <a:fillRef idx="0">
            <a:schemeClr val="dk1"/>
          </a:fillRef>
          <a:effectRef idx="1">
            <a:schemeClr val="dk1"/>
          </a:effectRef>
          <a:fontRef idx="minor">
            <a:schemeClr val="tx1"/>
          </a:fontRef>
        </p:style>
      </p:cxnSp>
      <p:sp>
        <p:nvSpPr>
          <p:cNvPr id="13" name="文本框 12">
            <a:extLst>
              <a:ext uri="{FF2B5EF4-FFF2-40B4-BE49-F238E27FC236}">
                <a16:creationId xmlns:a16="http://schemas.microsoft.com/office/drawing/2014/main" id="{CDABAB11-602D-4967-B3FD-FEFF99A69023}"/>
              </a:ext>
            </a:extLst>
          </p:cNvPr>
          <p:cNvSpPr txBox="1"/>
          <p:nvPr/>
        </p:nvSpPr>
        <p:spPr>
          <a:xfrm>
            <a:off x="170819" y="49024"/>
            <a:ext cx="9278640" cy="707886"/>
          </a:xfrm>
          <a:prstGeom prst="rect">
            <a:avLst/>
          </a:prstGeom>
          <a:noFill/>
        </p:spPr>
        <p:txBody>
          <a:bodyPr wrap="square" rtlCol="0">
            <a:spAutoFit/>
          </a:bodyPr>
          <a:lstStyle/>
          <a:p>
            <a:r>
              <a:rPr lang="en-US" altLang="zh-CN" sz="4000" b="1" dirty="0"/>
              <a:t>Implement by surrogate objectives</a:t>
            </a:r>
          </a:p>
        </p:txBody>
      </p:sp>
      <p:pic>
        <p:nvPicPr>
          <p:cNvPr id="8" name="图片 7">
            <a:extLst>
              <a:ext uri="{FF2B5EF4-FFF2-40B4-BE49-F238E27FC236}">
                <a16:creationId xmlns:a16="http://schemas.microsoft.com/office/drawing/2014/main" id="{574EDEDC-8AC9-4F18-994B-72FDECF35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678" y="1003889"/>
            <a:ext cx="8897592" cy="1571844"/>
          </a:xfrm>
          <a:prstGeom prst="rect">
            <a:avLst/>
          </a:prstGeom>
        </p:spPr>
      </p:pic>
      <p:pic>
        <p:nvPicPr>
          <p:cNvPr id="6" name="图片 5">
            <a:extLst>
              <a:ext uri="{FF2B5EF4-FFF2-40B4-BE49-F238E27FC236}">
                <a16:creationId xmlns:a16="http://schemas.microsoft.com/office/drawing/2014/main" id="{78C1FFA2-2781-4976-8D62-A627F8AE0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 y="3539589"/>
            <a:ext cx="3057952" cy="676369"/>
          </a:xfrm>
          <a:prstGeom prst="rect">
            <a:avLst/>
          </a:prstGeom>
        </p:spPr>
      </p:pic>
      <p:pic>
        <p:nvPicPr>
          <p:cNvPr id="14" name="图片 13">
            <a:extLst>
              <a:ext uri="{FF2B5EF4-FFF2-40B4-BE49-F238E27FC236}">
                <a16:creationId xmlns:a16="http://schemas.microsoft.com/office/drawing/2014/main" id="{39DC9A0C-12E2-476C-BC25-FC9CBF9B6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799" y="3492172"/>
            <a:ext cx="7020905" cy="752580"/>
          </a:xfrm>
          <a:prstGeom prst="rect">
            <a:avLst/>
          </a:prstGeom>
        </p:spPr>
      </p:pic>
      <p:pic>
        <p:nvPicPr>
          <p:cNvPr id="16" name="图片 15">
            <a:extLst>
              <a:ext uri="{FF2B5EF4-FFF2-40B4-BE49-F238E27FC236}">
                <a16:creationId xmlns:a16="http://schemas.microsoft.com/office/drawing/2014/main" id="{EC455EC2-4783-48BA-BDA8-7E89A4ED0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42072"/>
            <a:ext cx="2981741" cy="724001"/>
          </a:xfrm>
          <a:prstGeom prst="rect">
            <a:avLst/>
          </a:prstGeom>
        </p:spPr>
      </p:pic>
      <p:sp>
        <p:nvSpPr>
          <p:cNvPr id="17" name="箭头: 右 16">
            <a:extLst>
              <a:ext uri="{FF2B5EF4-FFF2-40B4-BE49-F238E27FC236}">
                <a16:creationId xmlns:a16="http://schemas.microsoft.com/office/drawing/2014/main" id="{E6AEBA3A-11D8-4656-9907-E80A81A1773B}"/>
              </a:ext>
            </a:extLst>
          </p:cNvPr>
          <p:cNvSpPr/>
          <p:nvPr/>
        </p:nvSpPr>
        <p:spPr>
          <a:xfrm>
            <a:off x="3528675" y="4972874"/>
            <a:ext cx="355155" cy="2623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8017B565-16B0-4924-9A46-2DA8A19D11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3799" y="4708475"/>
            <a:ext cx="7106642" cy="733527"/>
          </a:xfrm>
          <a:prstGeom prst="rect">
            <a:avLst/>
          </a:prstGeom>
        </p:spPr>
      </p:pic>
      <p:pic>
        <p:nvPicPr>
          <p:cNvPr id="21" name="图片 20">
            <a:extLst>
              <a:ext uri="{FF2B5EF4-FFF2-40B4-BE49-F238E27FC236}">
                <a16:creationId xmlns:a16="http://schemas.microsoft.com/office/drawing/2014/main" id="{12BC08D4-D14C-40A8-A075-72A2CC4EE4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8836" y="5755395"/>
            <a:ext cx="8059275" cy="600159"/>
          </a:xfrm>
          <a:prstGeom prst="rect">
            <a:avLst/>
          </a:prstGeom>
        </p:spPr>
      </p:pic>
      <p:sp>
        <p:nvSpPr>
          <p:cNvPr id="22" name="object 27">
            <a:extLst>
              <a:ext uri="{FF2B5EF4-FFF2-40B4-BE49-F238E27FC236}">
                <a16:creationId xmlns:a16="http://schemas.microsoft.com/office/drawing/2014/main" id="{3A2C9F61-1D2E-49B2-A2E4-8A298DB8F13E}"/>
              </a:ext>
            </a:extLst>
          </p:cNvPr>
          <p:cNvSpPr/>
          <p:nvPr/>
        </p:nvSpPr>
        <p:spPr>
          <a:xfrm>
            <a:off x="9389473" y="5304894"/>
            <a:ext cx="166663" cy="99416"/>
          </a:xfrm>
          <a:custGeom>
            <a:avLst/>
            <a:gdLst/>
            <a:ahLst/>
            <a:cxnLst/>
            <a:rect l="l" t="t" r="r" b="b"/>
            <a:pathLst>
              <a:path w="106045" h="127635">
                <a:moveTo>
                  <a:pt x="96145" y="0"/>
                </a:moveTo>
                <a:lnTo>
                  <a:pt x="0" y="84181"/>
                </a:lnTo>
                <a:lnTo>
                  <a:pt x="105803" y="127425"/>
                </a:lnTo>
                <a:lnTo>
                  <a:pt x="96145" y="0"/>
                </a:lnTo>
                <a:close/>
              </a:path>
            </a:pathLst>
          </a:custGeom>
          <a:solidFill>
            <a:srgbClr val="FFA900"/>
          </a:solidFill>
        </p:spPr>
        <p:txBody>
          <a:bodyPr wrap="square" lIns="0" tIns="0" rIns="0" bIns="0" rtlCol="0"/>
          <a:lstStyle/>
          <a:p>
            <a:endParaRPr/>
          </a:p>
        </p:txBody>
      </p:sp>
      <p:sp>
        <p:nvSpPr>
          <p:cNvPr id="23" name="object 11">
            <a:extLst>
              <a:ext uri="{FF2B5EF4-FFF2-40B4-BE49-F238E27FC236}">
                <a16:creationId xmlns:a16="http://schemas.microsoft.com/office/drawing/2014/main" id="{04695184-7F65-44D1-B5BB-F30944732906}"/>
              </a:ext>
            </a:extLst>
          </p:cNvPr>
          <p:cNvSpPr/>
          <p:nvPr/>
        </p:nvSpPr>
        <p:spPr>
          <a:xfrm>
            <a:off x="2331817" y="5755394"/>
            <a:ext cx="8153966" cy="624191"/>
          </a:xfrm>
          <a:custGeom>
            <a:avLst/>
            <a:gdLst/>
            <a:ahLst/>
            <a:cxnLst/>
            <a:rect l="l" t="t" r="r" b="b"/>
            <a:pathLst>
              <a:path w="7334884" h="801370">
                <a:moveTo>
                  <a:pt x="0" y="107637"/>
                </a:moveTo>
                <a:lnTo>
                  <a:pt x="8477" y="65694"/>
                </a:lnTo>
                <a:lnTo>
                  <a:pt x="31594" y="31457"/>
                </a:lnTo>
                <a:lnTo>
                  <a:pt x="65875" y="8401"/>
                </a:lnTo>
                <a:lnTo>
                  <a:pt x="7226715" y="0"/>
                </a:lnTo>
                <a:lnTo>
                  <a:pt x="7241337" y="984"/>
                </a:lnTo>
                <a:lnTo>
                  <a:pt x="7281097" y="14728"/>
                </a:lnTo>
                <a:lnTo>
                  <a:pt x="7311993" y="41952"/>
                </a:lnTo>
                <a:lnTo>
                  <a:pt x="7330551" y="79182"/>
                </a:lnTo>
                <a:lnTo>
                  <a:pt x="7334352" y="693176"/>
                </a:lnTo>
                <a:lnTo>
                  <a:pt x="7333367" y="707799"/>
                </a:lnTo>
                <a:lnTo>
                  <a:pt x="7319623" y="747559"/>
                </a:lnTo>
                <a:lnTo>
                  <a:pt x="7292399" y="778455"/>
                </a:lnTo>
                <a:lnTo>
                  <a:pt x="7255169" y="797012"/>
                </a:lnTo>
                <a:lnTo>
                  <a:pt x="107636" y="800813"/>
                </a:lnTo>
                <a:lnTo>
                  <a:pt x="93014" y="799829"/>
                </a:lnTo>
                <a:lnTo>
                  <a:pt x="53254" y="786085"/>
                </a:lnTo>
                <a:lnTo>
                  <a:pt x="22358" y="758861"/>
                </a:lnTo>
                <a:lnTo>
                  <a:pt x="3800" y="721630"/>
                </a:lnTo>
                <a:lnTo>
                  <a:pt x="0" y="107637"/>
                </a:lnTo>
                <a:close/>
              </a:path>
            </a:pathLst>
          </a:custGeom>
          <a:ln w="38099">
            <a:solidFill>
              <a:srgbClr val="FFA900"/>
            </a:solidFill>
          </a:ln>
        </p:spPr>
        <p:txBody>
          <a:bodyPr wrap="square" lIns="0" tIns="0" rIns="0" bIns="0" rtlCol="0"/>
          <a:lstStyle/>
          <a:p>
            <a:endParaRPr/>
          </a:p>
        </p:txBody>
      </p:sp>
      <p:sp>
        <p:nvSpPr>
          <p:cNvPr id="24" name="object 26">
            <a:extLst>
              <a:ext uri="{FF2B5EF4-FFF2-40B4-BE49-F238E27FC236}">
                <a16:creationId xmlns:a16="http://schemas.microsoft.com/office/drawing/2014/main" id="{5BA7D193-883B-4415-9767-616FD31FD7BA}"/>
              </a:ext>
            </a:extLst>
          </p:cNvPr>
          <p:cNvSpPr/>
          <p:nvPr/>
        </p:nvSpPr>
        <p:spPr>
          <a:xfrm>
            <a:off x="9095572" y="5304894"/>
            <a:ext cx="460563" cy="463364"/>
          </a:xfrm>
          <a:custGeom>
            <a:avLst/>
            <a:gdLst/>
            <a:ahLst/>
            <a:cxnLst/>
            <a:rect l="l" t="t" r="r" b="b"/>
            <a:pathLst>
              <a:path w="662939" h="1621789">
                <a:moveTo>
                  <a:pt x="0" y="1621287"/>
                </a:moveTo>
                <a:lnTo>
                  <a:pt x="662654" y="0"/>
                </a:lnTo>
              </a:path>
            </a:pathLst>
          </a:custGeom>
          <a:ln w="38099">
            <a:solidFill>
              <a:srgbClr val="FFA900"/>
            </a:solidFill>
          </a:ln>
        </p:spPr>
        <p:txBody>
          <a:bodyPr wrap="square" lIns="0" tIns="0" rIns="0" bIns="0" rtlCol="0"/>
          <a:lstStyle/>
          <a:p>
            <a:endParaRPr/>
          </a:p>
        </p:txBody>
      </p:sp>
    </p:spTree>
    <p:extLst>
      <p:ext uri="{BB962C8B-B14F-4D97-AF65-F5344CB8AC3E}">
        <p14:creationId xmlns:p14="http://schemas.microsoft.com/office/powerpoint/2010/main" val="1937849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58"/>
          <p:cNvSpPr>
            <a:spLocks noChangeArrowheads="1"/>
          </p:cNvSpPr>
          <p:nvPr/>
        </p:nvSpPr>
        <p:spPr bwMode="auto">
          <a:xfrm>
            <a:off x="1143401" y="2852939"/>
            <a:ext cx="10041168" cy="1385653"/>
          </a:xfrm>
          <a:prstGeom prst="roundRect">
            <a:avLst>
              <a:gd name="adj" fmla="val 50000"/>
            </a:avLst>
          </a:prstGeom>
          <a:solidFill>
            <a:schemeClr val="tx1">
              <a:lumMod val="75000"/>
              <a:lumOff val="25000"/>
            </a:schemeClr>
          </a:solidFill>
          <a:ln w="34925">
            <a:solidFill>
              <a:schemeClr val="bg1"/>
            </a:solidFill>
            <a:round/>
            <a:headEnd/>
            <a:tailEnd/>
          </a:ln>
        </p:spPr>
        <p:txBody>
          <a:bodyPr anchor="ctr"/>
          <a:lstStyle/>
          <a:p>
            <a:pPr algn="ctr"/>
            <a:endParaRPr lang="zh-CN" altLang="zh-CN" sz="2133" dirty="0">
              <a:solidFill>
                <a:srgbClr val="FFFFFF"/>
              </a:solidFill>
              <a:latin typeface="微软雅黑" pitchFamily="34" charset="-122"/>
              <a:ea typeface="微软雅黑" pitchFamily="34" charset="-122"/>
              <a:sym typeface="宋体" pitchFamily="2" charset="-122"/>
            </a:endParaRPr>
          </a:p>
        </p:txBody>
      </p:sp>
      <p:grpSp>
        <p:nvGrpSpPr>
          <p:cNvPr id="3" name="组合 2"/>
          <p:cNvGrpSpPr/>
          <p:nvPr/>
        </p:nvGrpSpPr>
        <p:grpSpPr>
          <a:xfrm>
            <a:off x="1267846" y="2945671"/>
            <a:ext cx="1190837" cy="1153875"/>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solidFill>
                <a:srgbClr val="E2E9E9"/>
              </a:solidFill>
              <a:round/>
              <a:headEnd/>
              <a:tailEnd/>
            </a:ln>
          </p:spPr>
          <p:txBody>
            <a:bodyPr anchor="ctr"/>
            <a:lstStyle/>
            <a:p>
              <a:pPr algn="ctr"/>
              <a:endParaRPr lang="zh-CN" altLang="zh-CN" sz="1800" dirty="0">
                <a:solidFill>
                  <a:srgbClr val="FFFFFF"/>
                </a:solidFill>
                <a:latin typeface="微软雅黑" pitchFamily="34" charset="-122"/>
                <a:ea typeface="微软雅黑" pitchFamily="34" charset="-122"/>
                <a:sym typeface="宋体" pitchFamily="2" charset="-122"/>
              </a:endParaRPr>
            </a:p>
          </p:txBody>
        </p:sp>
        <p:sp>
          <p:nvSpPr>
            <p:cNvPr id="5" name="Text Box 39"/>
            <p:cNvSpPr>
              <a:spLocks noChangeArrowheads="1"/>
            </p:cNvSpPr>
            <p:nvPr/>
          </p:nvSpPr>
          <p:spPr bwMode="auto">
            <a:xfrm>
              <a:off x="950884" y="2209253"/>
              <a:ext cx="893128" cy="720197"/>
            </a:xfrm>
            <a:prstGeom prst="rect">
              <a:avLst/>
            </a:prstGeom>
            <a:noFill/>
            <a:ln w="9525">
              <a:noFill/>
              <a:miter lim="800000"/>
              <a:headEnd/>
              <a:tailEnd/>
            </a:ln>
          </p:spPr>
          <p:txBody>
            <a:bodyPr>
              <a:spAutoFit/>
            </a:bodyPr>
            <a:lstStyle/>
            <a:p>
              <a:pPr algn="ctr">
                <a:lnSpc>
                  <a:spcPct val="150000"/>
                </a:lnSpc>
              </a:pPr>
              <a:r>
                <a:rPr lang="en-US" altLang="zh-CN" sz="4267" dirty="0">
                  <a:solidFill>
                    <a:schemeClr val="tx1">
                      <a:lumMod val="75000"/>
                      <a:lumOff val="25000"/>
                    </a:schemeClr>
                  </a:solidFill>
                  <a:latin typeface="微软雅黑" pitchFamily="34" charset="-122"/>
                  <a:ea typeface="微软雅黑" pitchFamily="34" charset="-122"/>
                  <a:sym typeface="微软雅黑" pitchFamily="34" charset="-122"/>
                </a:rPr>
                <a:t>5</a:t>
              </a:r>
              <a:endParaRPr lang="zh-CN" altLang="en-US" sz="1800" dirty="0">
                <a:solidFill>
                  <a:schemeClr val="tx1">
                    <a:lumMod val="75000"/>
                    <a:lumOff val="25000"/>
                  </a:schemeClr>
                </a:solidFill>
                <a:ea typeface="微软雅黑" pitchFamily="34" charset="-122"/>
              </a:endParaRPr>
            </a:p>
          </p:txBody>
        </p:sp>
      </p:grpSp>
      <p:sp>
        <p:nvSpPr>
          <p:cNvPr id="6" name="Text Box 39"/>
          <p:cNvSpPr>
            <a:spLocks noChangeArrowheads="1"/>
          </p:cNvSpPr>
          <p:nvPr/>
        </p:nvSpPr>
        <p:spPr bwMode="auto">
          <a:xfrm>
            <a:off x="2458683" y="2836602"/>
            <a:ext cx="6377516" cy="1178400"/>
          </a:xfrm>
          <a:prstGeom prst="rect">
            <a:avLst/>
          </a:prstGeom>
          <a:noFill/>
          <a:ln w="9525">
            <a:noFill/>
            <a:miter lim="800000"/>
            <a:headEnd/>
            <a:tailEnd/>
          </a:ln>
        </p:spPr>
        <p:txBody>
          <a:bodyPr wrap="square">
            <a:spAutoFit/>
          </a:bodyPr>
          <a:lstStyle/>
          <a:p>
            <a:pPr algn="ctr">
              <a:lnSpc>
                <a:spcPct val="150000"/>
              </a:lnSpc>
              <a:buClr>
                <a:schemeClr val="tx1"/>
              </a:buClr>
            </a:pPr>
            <a:r>
              <a:rPr lang="zh-CN" altLang="en-US" sz="5333" b="1" dirty="0">
                <a:solidFill>
                  <a:schemeClr val="bg1"/>
                </a:solidFill>
                <a:latin typeface="微软雅黑" pitchFamily="34" charset="-122"/>
                <a:ea typeface="微软雅黑" panose="020B0503020204020204" pitchFamily="34" charset="-122"/>
                <a:sym typeface="微软雅黑" pitchFamily="34" charset="-122"/>
              </a:rPr>
              <a:t>一个新的实现算法</a:t>
            </a:r>
          </a:p>
        </p:txBody>
      </p:sp>
      <p:grpSp>
        <p:nvGrpSpPr>
          <p:cNvPr id="7" name="组合 6"/>
          <p:cNvGrpSpPr/>
          <p:nvPr/>
        </p:nvGrpSpPr>
        <p:grpSpPr>
          <a:xfrm>
            <a:off x="0" y="353121"/>
            <a:ext cx="2387864" cy="599092"/>
            <a:chOff x="-1" y="588691"/>
            <a:chExt cx="3026771" cy="449319"/>
          </a:xfrm>
          <a:solidFill>
            <a:schemeClr val="tx1">
              <a:lumMod val="75000"/>
              <a:lumOff val="25000"/>
            </a:schemeClr>
          </a:solidFill>
        </p:grpSpPr>
        <p:sp>
          <p:nvSpPr>
            <p:cNvPr id="8" name="矩形 1"/>
            <p:cNvSpPr/>
            <p:nvPr/>
          </p:nvSpPr>
          <p:spPr>
            <a:xfrm>
              <a:off x="-1" y="588691"/>
              <a:ext cx="3026771" cy="449319"/>
            </a:xfrm>
            <a:custGeom>
              <a:avLst/>
              <a:gdLst>
                <a:gd name="connsiteX0" fmla="*/ 0 w 2411760"/>
                <a:gd name="connsiteY0" fmla="*/ 0 h 484751"/>
                <a:gd name="connsiteX1" fmla="*/ 2411760 w 2411760"/>
                <a:gd name="connsiteY1" fmla="*/ 0 h 484751"/>
                <a:gd name="connsiteX2" fmla="*/ 2411760 w 2411760"/>
                <a:gd name="connsiteY2" fmla="*/ 484751 h 484751"/>
                <a:gd name="connsiteX3" fmla="*/ 0 w 2411760"/>
                <a:gd name="connsiteY3" fmla="*/ 484751 h 484751"/>
                <a:gd name="connsiteX4" fmla="*/ 0 w 2411760"/>
                <a:gd name="connsiteY4" fmla="*/ 0 h 484751"/>
                <a:gd name="connsiteX0" fmla="*/ 0 w 2849910"/>
                <a:gd name="connsiteY0" fmla="*/ 0 h 484751"/>
                <a:gd name="connsiteX1" fmla="*/ 2411760 w 2849910"/>
                <a:gd name="connsiteY1" fmla="*/ 0 h 484751"/>
                <a:gd name="connsiteX2" fmla="*/ 2849910 w 2849910"/>
                <a:gd name="connsiteY2" fmla="*/ 484751 h 484751"/>
                <a:gd name="connsiteX3" fmla="*/ 0 w 2849910"/>
                <a:gd name="connsiteY3" fmla="*/ 484751 h 484751"/>
                <a:gd name="connsiteX4" fmla="*/ 0 w 2849910"/>
                <a:gd name="connsiteY4" fmla="*/ 0 h 48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910" h="484751">
                  <a:moveTo>
                    <a:pt x="0" y="0"/>
                  </a:moveTo>
                  <a:lnTo>
                    <a:pt x="2411760" y="0"/>
                  </a:lnTo>
                  <a:lnTo>
                    <a:pt x="2849910" y="484751"/>
                  </a:lnTo>
                  <a:lnTo>
                    <a:pt x="0" y="48475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zh-CN" altLang="en-US" sz="1800" dirty="0">
                <a:solidFill>
                  <a:schemeClr val="bg1"/>
                </a:solidFill>
                <a:ea typeface="微软雅黑" pitchFamily="34" charset="-122"/>
              </a:endParaRPr>
            </a:p>
          </p:txBody>
        </p:sp>
        <p:sp>
          <p:nvSpPr>
            <p:cNvPr id="9" name="矩形 8"/>
            <p:cNvSpPr/>
            <p:nvPr/>
          </p:nvSpPr>
          <p:spPr>
            <a:xfrm>
              <a:off x="610875" y="628375"/>
              <a:ext cx="1532466" cy="377074"/>
            </a:xfrm>
            <a:prstGeom prst="rect">
              <a:avLst/>
            </a:prstGeom>
            <a:grpFill/>
          </p:spPr>
          <p:txBody>
            <a:bodyPr wrap="none">
              <a:spAutoFit/>
            </a:bodyPr>
            <a:lstStyle/>
            <a:p>
              <a:r>
                <a:rPr lang="zh-CN" altLang="en-US" sz="2667" b="1" kern="0" dirty="0">
                  <a:solidFill>
                    <a:schemeClr val="bg1"/>
                  </a:solidFill>
                  <a:latin typeface="微软雅黑" pitchFamily="34" charset="-122"/>
                  <a:ea typeface="微软雅黑" pitchFamily="34" charset="-122"/>
                </a:rPr>
                <a:t>过渡页</a:t>
              </a:r>
              <a:endParaRPr lang="zh-CN" altLang="en-US" sz="2667" b="1" dirty="0">
                <a:solidFill>
                  <a:schemeClr val="bg1"/>
                </a:solidFill>
                <a:ea typeface="微软雅黑" pitchFamily="34" charset="-122"/>
              </a:endParaRPr>
            </a:p>
          </p:txBody>
        </p:sp>
      </p:grpSp>
    </p:spTree>
    <p:extLst>
      <p:ext uri="{BB962C8B-B14F-4D97-AF65-F5344CB8AC3E}">
        <p14:creationId xmlns:p14="http://schemas.microsoft.com/office/powerpoint/2010/main" val="27549456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2000"/>
                                        <p:tgtEl>
                                          <p:spTgt spid="2"/>
                                        </p:tgtEl>
                                      </p:cBhvr>
                                    </p:animEffect>
                                  </p:childTnLst>
                                </p:cTn>
                              </p:par>
                            </p:childTnLst>
                          </p:cTn>
                        </p:par>
                        <p:par>
                          <p:cTn id="18" fill="hold">
                            <p:stCondLst>
                              <p:cond delay="2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extLst>
    <p:ext uri="{E180D4A7-C9FB-4DFB-919C-405C955672EB}">
      <p14:showEvtLst xmlns:p14="http://schemas.microsoft.com/office/powerpoint/2010/main">
        <p14:playEvt time="0" objId="2"/>
        <p14:stopEvt time="5282" objId="2"/>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4494D6E-A386-4BD8-922B-22778427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353" y="89452"/>
            <a:ext cx="8097380" cy="1676634"/>
          </a:xfrm>
          <a:prstGeom prst="rect">
            <a:avLst/>
          </a:prstGeom>
        </p:spPr>
      </p:pic>
      <p:cxnSp>
        <p:nvCxnSpPr>
          <p:cNvPr id="5" name="直接连接符 4">
            <a:extLst>
              <a:ext uri="{FF2B5EF4-FFF2-40B4-BE49-F238E27FC236}">
                <a16:creationId xmlns:a16="http://schemas.microsoft.com/office/drawing/2014/main" id="{23FCA7D1-AEED-41BE-9C23-6169FA4DA028}"/>
              </a:ext>
            </a:extLst>
          </p:cNvPr>
          <p:cNvCxnSpPr>
            <a:cxnSpLocks/>
          </p:cNvCxnSpPr>
          <p:nvPr/>
        </p:nvCxnSpPr>
        <p:spPr>
          <a:xfrm>
            <a:off x="1341783" y="1848678"/>
            <a:ext cx="9243391" cy="0"/>
          </a:xfrm>
          <a:prstGeom prst="line">
            <a:avLst/>
          </a:prstGeom>
        </p:spPr>
        <p:style>
          <a:lnRef idx="2">
            <a:schemeClr val="accent5"/>
          </a:lnRef>
          <a:fillRef idx="0">
            <a:schemeClr val="accent5"/>
          </a:fillRef>
          <a:effectRef idx="1">
            <a:schemeClr val="accent5"/>
          </a:effectRef>
          <a:fontRef idx="minor">
            <a:schemeClr val="tx1"/>
          </a:fontRef>
        </p:style>
      </p:cxnSp>
      <p:pic>
        <p:nvPicPr>
          <p:cNvPr id="7" name="图片 6">
            <a:extLst>
              <a:ext uri="{FF2B5EF4-FFF2-40B4-BE49-F238E27FC236}">
                <a16:creationId xmlns:a16="http://schemas.microsoft.com/office/drawing/2014/main" id="{BB97D7C0-4385-4BC9-8098-5163EB275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45" y="2341664"/>
            <a:ext cx="10278909" cy="3486637"/>
          </a:xfrm>
          <a:prstGeom prst="rect">
            <a:avLst/>
          </a:prstGeom>
        </p:spPr>
      </p:pic>
      <p:sp>
        <p:nvSpPr>
          <p:cNvPr id="8" name="object 7">
            <a:extLst>
              <a:ext uri="{FF2B5EF4-FFF2-40B4-BE49-F238E27FC236}">
                <a16:creationId xmlns:a16="http://schemas.microsoft.com/office/drawing/2014/main" id="{6FEE5FD1-DE9E-4F61-B17D-D403E0A3324F}"/>
              </a:ext>
            </a:extLst>
          </p:cNvPr>
          <p:cNvSpPr txBox="1"/>
          <p:nvPr/>
        </p:nvSpPr>
        <p:spPr>
          <a:xfrm>
            <a:off x="5088836" y="5979856"/>
            <a:ext cx="2226364" cy="369332"/>
          </a:xfrm>
          <a:prstGeom prst="rect">
            <a:avLst/>
          </a:prstGeom>
        </p:spPr>
        <p:txBody>
          <a:bodyPr vert="horz" wrap="square" lIns="0" tIns="0" rIns="0" bIns="0" rtlCol="0">
            <a:spAutoFit/>
          </a:bodyPr>
          <a:lstStyle/>
          <a:p>
            <a:pPr marL="12700" algn="ctr">
              <a:lnSpc>
                <a:spcPct val="100000"/>
              </a:lnSpc>
            </a:pPr>
            <a:r>
              <a:rPr lang="en-US" sz="2400" b="1" dirty="0">
                <a:latin typeface="Arial"/>
                <a:cs typeface="Arial"/>
              </a:rPr>
              <a:t>SymmNets-V2</a:t>
            </a:r>
            <a:endParaRPr sz="2400" b="1" dirty="0">
              <a:latin typeface="Arial"/>
              <a:cs typeface="Arial"/>
            </a:endParaRPr>
          </a:p>
        </p:txBody>
      </p:sp>
    </p:spTree>
    <p:extLst>
      <p:ext uri="{BB962C8B-B14F-4D97-AF65-F5344CB8AC3E}">
        <p14:creationId xmlns:p14="http://schemas.microsoft.com/office/powerpoint/2010/main" val="2429123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150A53C-81BC-433B-9600-A56BDCF11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573" y="0"/>
            <a:ext cx="8630854" cy="4334480"/>
          </a:xfrm>
          <a:prstGeom prst="rect">
            <a:avLst/>
          </a:prstGeom>
        </p:spPr>
      </p:pic>
      <p:pic>
        <p:nvPicPr>
          <p:cNvPr id="10" name="图片 9">
            <a:extLst>
              <a:ext uri="{FF2B5EF4-FFF2-40B4-BE49-F238E27FC236}">
                <a16:creationId xmlns:a16="http://schemas.microsoft.com/office/drawing/2014/main" id="{51DED9D3-7A9B-4854-80CD-477217CCE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573" y="4334480"/>
            <a:ext cx="8630853" cy="2145298"/>
          </a:xfrm>
          <a:prstGeom prst="rect">
            <a:avLst/>
          </a:prstGeom>
        </p:spPr>
      </p:pic>
    </p:spTree>
    <p:extLst>
      <p:ext uri="{BB962C8B-B14F-4D97-AF65-F5344CB8AC3E}">
        <p14:creationId xmlns:p14="http://schemas.microsoft.com/office/powerpoint/2010/main" val="59571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58"/>
          <p:cNvSpPr>
            <a:spLocks noChangeArrowheads="1"/>
          </p:cNvSpPr>
          <p:nvPr/>
        </p:nvSpPr>
        <p:spPr bwMode="auto">
          <a:xfrm>
            <a:off x="1143401" y="2852939"/>
            <a:ext cx="10041168" cy="1385653"/>
          </a:xfrm>
          <a:prstGeom prst="roundRect">
            <a:avLst>
              <a:gd name="adj" fmla="val 50000"/>
            </a:avLst>
          </a:prstGeom>
          <a:solidFill>
            <a:schemeClr val="tx1">
              <a:lumMod val="75000"/>
              <a:lumOff val="25000"/>
            </a:schemeClr>
          </a:solidFill>
          <a:ln w="34925">
            <a:solidFill>
              <a:schemeClr val="bg1"/>
            </a:solidFill>
            <a:round/>
            <a:headEnd/>
            <a:tailEnd/>
          </a:ln>
        </p:spPr>
        <p:txBody>
          <a:bodyPr anchor="ctr"/>
          <a:lstStyle/>
          <a:p>
            <a:pPr algn="ctr"/>
            <a:endParaRPr lang="zh-CN" altLang="zh-CN" sz="2133" dirty="0">
              <a:solidFill>
                <a:srgbClr val="FFFFFF"/>
              </a:solidFill>
              <a:latin typeface="微软雅黑" pitchFamily="34" charset="-122"/>
              <a:ea typeface="微软雅黑" pitchFamily="34" charset="-122"/>
              <a:sym typeface="宋体" pitchFamily="2" charset="-122"/>
            </a:endParaRPr>
          </a:p>
        </p:txBody>
      </p:sp>
      <p:grpSp>
        <p:nvGrpSpPr>
          <p:cNvPr id="7" name="组合 6"/>
          <p:cNvGrpSpPr/>
          <p:nvPr/>
        </p:nvGrpSpPr>
        <p:grpSpPr>
          <a:xfrm>
            <a:off x="1267846" y="2945671"/>
            <a:ext cx="1190837" cy="1153875"/>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noFill/>
              <a:round/>
              <a:headEnd/>
              <a:tailEnd/>
            </a:ln>
          </p:spPr>
          <p:txBody>
            <a:bodyPr anchor="ctr"/>
            <a:lstStyle/>
            <a:p>
              <a:pPr algn="ctr"/>
              <a:endParaRPr lang="zh-CN" altLang="zh-CN" sz="1800" dirty="0">
                <a:solidFill>
                  <a:srgbClr val="FFFFFF"/>
                </a:solidFill>
                <a:latin typeface="微软雅黑" pitchFamily="34" charset="-122"/>
                <a:ea typeface="微软雅黑" pitchFamily="34" charset="-122"/>
                <a:sym typeface="宋体" pitchFamily="2" charset="-122"/>
              </a:endParaRPr>
            </a:p>
          </p:txBody>
        </p:sp>
        <p:sp>
          <p:nvSpPr>
            <p:cNvPr id="5" name="Text Box 39"/>
            <p:cNvSpPr>
              <a:spLocks noChangeArrowheads="1"/>
            </p:cNvSpPr>
            <p:nvPr/>
          </p:nvSpPr>
          <p:spPr bwMode="auto">
            <a:xfrm>
              <a:off x="950884" y="2209253"/>
              <a:ext cx="893128" cy="720197"/>
            </a:xfrm>
            <a:prstGeom prst="rect">
              <a:avLst/>
            </a:prstGeom>
            <a:noFill/>
            <a:ln w="9525">
              <a:noFill/>
              <a:miter lim="800000"/>
              <a:headEnd/>
              <a:tailEnd/>
            </a:ln>
          </p:spPr>
          <p:txBody>
            <a:bodyPr>
              <a:spAutoFit/>
            </a:bodyPr>
            <a:lstStyle/>
            <a:p>
              <a:pPr algn="ctr">
                <a:lnSpc>
                  <a:spcPct val="150000"/>
                </a:lnSpc>
              </a:pPr>
              <a:r>
                <a:rPr lang="en-US" altLang="zh-CN" sz="4267" dirty="0">
                  <a:solidFill>
                    <a:srgbClr val="314865"/>
                  </a:solidFill>
                  <a:latin typeface="微软雅黑" pitchFamily="34" charset="-122"/>
                  <a:ea typeface="微软雅黑" pitchFamily="34" charset="-122"/>
                  <a:sym typeface="微软雅黑" pitchFamily="34" charset="-122"/>
                </a:rPr>
                <a:t>1</a:t>
              </a:r>
              <a:endParaRPr lang="zh-CN" altLang="en-US" sz="1800" dirty="0">
                <a:solidFill>
                  <a:srgbClr val="314865"/>
                </a:solidFill>
                <a:ea typeface="微软雅黑" pitchFamily="34" charset="-122"/>
              </a:endParaRPr>
            </a:p>
          </p:txBody>
        </p:sp>
      </p:grpSp>
      <p:sp>
        <p:nvSpPr>
          <p:cNvPr id="6" name="Text Box 39"/>
          <p:cNvSpPr>
            <a:spLocks noChangeArrowheads="1"/>
          </p:cNvSpPr>
          <p:nvPr/>
        </p:nvSpPr>
        <p:spPr bwMode="auto">
          <a:xfrm>
            <a:off x="1845658" y="2797212"/>
            <a:ext cx="5664628" cy="1178400"/>
          </a:xfrm>
          <a:prstGeom prst="rect">
            <a:avLst/>
          </a:prstGeom>
          <a:noFill/>
          <a:ln w="9525">
            <a:noFill/>
            <a:miter lim="800000"/>
            <a:headEnd/>
            <a:tailEnd/>
          </a:ln>
        </p:spPr>
        <p:txBody>
          <a:bodyPr wrap="square">
            <a:spAutoFit/>
          </a:bodyPr>
          <a:lstStyle/>
          <a:p>
            <a:pPr algn="ctr">
              <a:lnSpc>
                <a:spcPct val="150000"/>
              </a:lnSpc>
              <a:buClr>
                <a:schemeClr val="tx1"/>
              </a:buClr>
            </a:pPr>
            <a:r>
              <a:rPr lang="zh-CN" altLang="en-US" sz="5333" b="1" dirty="0">
                <a:solidFill>
                  <a:schemeClr val="bg1"/>
                </a:solidFill>
                <a:latin typeface="微软雅黑" pitchFamily="34" charset="-122"/>
                <a:ea typeface="微软雅黑" panose="020B0503020204020204" pitchFamily="34" charset="-122"/>
                <a:sym typeface="微软雅黑" pitchFamily="34" charset="-122"/>
              </a:rPr>
              <a:t>背     景</a:t>
            </a:r>
          </a:p>
        </p:txBody>
      </p:sp>
      <p:grpSp>
        <p:nvGrpSpPr>
          <p:cNvPr id="8" name="组合 7"/>
          <p:cNvGrpSpPr/>
          <p:nvPr/>
        </p:nvGrpSpPr>
        <p:grpSpPr>
          <a:xfrm>
            <a:off x="0" y="353121"/>
            <a:ext cx="2387864" cy="599092"/>
            <a:chOff x="-1" y="588691"/>
            <a:chExt cx="3026771" cy="449319"/>
          </a:xfrm>
          <a:solidFill>
            <a:schemeClr val="tx1">
              <a:lumMod val="75000"/>
              <a:lumOff val="25000"/>
            </a:schemeClr>
          </a:solidFill>
        </p:grpSpPr>
        <p:sp>
          <p:nvSpPr>
            <p:cNvPr id="9" name="矩形 1"/>
            <p:cNvSpPr/>
            <p:nvPr/>
          </p:nvSpPr>
          <p:spPr>
            <a:xfrm>
              <a:off x="-1" y="588691"/>
              <a:ext cx="3026771" cy="449319"/>
            </a:xfrm>
            <a:custGeom>
              <a:avLst/>
              <a:gdLst>
                <a:gd name="connsiteX0" fmla="*/ 0 w 2411760"/>
                <a:gd name="connsiteY0" fmla="*/ 0 h 484751"/>
                <a:gd name="connsiteX1" fmla="*/ 2411760 w 2411760"/>
                <a:gd name="connsiteY1" fmla="*/ 0 h 484751"/>
                <a:gd name="connsiteX2" fmla="*/ 2411760 w 2411760"/>
                <a:gd name="connsiteY2" fmla="*/ 484751 h 484751"/>
                <a:gd name="connsiteX3" fmla="*/ 0 w 2411760"/>
                <a:gd name="connsiteY3" fmla="*/ 484751 h 484751"/>
                <a:gd name="connsiteX4" fmla="*/ 0 w 2411760"/>
                <a:gd name="connsiteY4" fmla="*/ 0 h 484751"/>
                <a:gd name="connsiteX0" fmla="*/ 0 w 2849910"/>
                <a:gd name="connsiteY0" fmla="*/ 0 h 484751"/>
                <a:gd name="connsiteX1" fmla="*/ 2411760 w 2849910"/>
                <a:gd name="connsiteY1" fmla="*/ 0 h 484751"/>
                <a:gd name="connsiteX2" fmla="*/ 2849910 w 2849910"/>
                <a:gd name="connsiteY2" fmla="*/ 484751 h 484751"/>
                <a:gd name="connsiteX3" fmla="*/ 0 w 2849910"/>
                <a:gd name="connsiteY3" fmla="*/ 484751 h 484751"/>
                <a:gd name="connsiteX4" fmla="*/ 0 w 2849910"/>
                <a:gd name="connsiteY4" fmla="*/ 0 h 48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910" h="484751">
                  <a:moveTo>
                    <a:pt x="0" y="0"/>
                  </a:moveTo>
                  <a:lnTo>
                    <a:pt x="2411760" y="0"/>
                  </a:lnTo>
                  <a:lnTo>
                    <a:pt x="2849910" y="484751"/>
                  </a:lnTo>
                  <a:lnTo>
                    <a:pt x="0" y="48475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zh-CN" altLang="en-US" sz="1800" dirty="0">
                <a:solidFill>
                  <a:schemeClr val="bg1"/>
                </a:solidFill>
                <a:ea typeface="微软雅黑" pitchFamily="34" charset="-122"/>
              </a:endParaRPr>
            </a:p>
          </p:txBody>
        </p:sp>
        <p:sp>
          <p:nvSpPr>
            <p:cNvPr id="10" name="矩形 9"/>
            <p:cNvSpPr/>
            <p:nvPr/>
          </p:nvSpPr>
          <p:spPr>
            <a:xfrm>
              <a:off x="610875" y="628375"/>
              <a:ext cx="1532466" cy="377074"/>
            </a:xfrm>
            <a:prstGeom prst="rect">
              <a:avLst/>
            </a:prstGeom>
            <a:grpFill/>
          </p:spPr>
          <p:txBody>
            <a:bodyPr wrap="none">
              <a:spAutoFit/>
            </a:bodyPr>
            <a:lstStyle/>
            <a:p>
              <a:r>
                <a:rPr lang="zh-CN" altLang="en-US" sz="2667" b="1" kern="0" dirty="0">
                  <a:solidFill>
                    <a:schemeClr val="bg1"/>
                  </a:solidFill>
                  <a:latin typeface="微软雅黑" pitchFamily="34" charset="-122"/>
                  <a:ea typeface="微软雅黑" pitchFamily="34" charset="-122"/>
                </a:rPr>
                <a:t>过渡页</a:t>
              </a:r>
              <a:endParaRPr lang="zh-CN" altLang="en-US" sz="2667" b="1" dirty="0">
                <a:solidFill>
                  <a:schemeClr val="bg1"/>
                </a:solidFill>
                <a:ea typeface="微软雅黑" pitchFamily="34" charset="-122"/>
              </a:endParaRPr>
            </a:p>
          </p:txBody>
        </p:sp>
      </p:grpSp>
    </p:spTree>
    <p:extLst>
      <p:ext uri="{BB962C8B-B14F-4D97-AF65-F5344CB8AC3E}">
        <p14:creationId xmlns:p14="http://schemas.microsoft.com/office/powerpoint/2010/main" val="25966377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cTn>
                              </p:par>
                            </p:childTnLst>
                          </p:cTn>
                        </p:par>
                        <p:par>
                          <p:cTn id="18" fill="hold">
                            <p:stCondLst>
                              <p:cond delay="2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extLst>
    <p:ext uri="{E180D4A7-C9FB-4DFB-919C-405C955672EB}">
      <p14:showEvtLst xmlns:p14="http://schemas.microsoft.com/office/powerpoint/2010/main">
        <p14:playEvt time="0" objId="2"/>
        <p14:stopEvt time="5293" objId="2"/>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58"/>
          <p:cNvSpPr>
            <a:spLocks noChangeArrowheads="1"/>
          </p:cNvSpPr>
          <p:nvPr/>
        </p:nvSpPr>
        <p:spPr bwMode="auto">
          <a:xfrm>
            <a:off x="1143401" y="2852939"/>
            <a:ext cx="10041168" cy="1385653"/>
          </a:xfrm>
          <a:prstGeom prst="roundRect">
            <a:avLst>
              <a:gd name="adj" fmla="val 50000"/>
            </a:avLst>
          </a:prstGeom>
          <a:solidFill>
            <a:schemeClr val="tx1">
              <a:lumMod val="75000"/>
              <a:lumOff val="25000"/>
            </a:schemeClr>
          </a:solidFill>
          <a:ln w="34925">
            <a:solidFill>
              <a:schemeClr val="bg1"/>
            </a:solidFill>
            <a:round/>
            <a:headEnd/>
            <a:tailEnd/>
          </a:ln>
        </p:spPr>
        <p:txBody>
          <a:bodyPr anchor="ctr"/>
          <a:lstStyle/>
          <a:p>
            <a:pPr algn="ctr"/>
            <a:endParaRPr lang="zh-CN" altLang="zh-CN" sz="2133" dirty="0">
              <a:solidFill>
                <a:srgbClr val="FFFFFF"/>
              </a:solidFill>
              <a:latin typeface="微软雅黑" pitchFamily="34" charset="-122"/>
              <a:ea typeface="微软雅黑" pitchFamily="34" charset="-122"/>
              <a:sym typeface="宋体" pitchFamily="2" charset="-122"/>
            </a:endParaRPr>
          </a:p>
        </p:txBody>
      </p:sp>
      <p:grpSp>
        <p:nvGrpSpPr>
          <p:cNvPr id="3" name="组合 2"/>
          <p:cNvGrpSpPr/>
          <p:nvPr/>
        </p:nvGrpSpPr>
        <p:grpSpPr>
          <a:xfrm>
            <a:off x="1267846" y="2945671"/>
            <a:ext cx="1190837" cy="1153875"/>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solidFill>
                <a:srgbClr val="E2E9E9"/>
              </a:solidFill>
              <a:round/>
              <a:headEnd/>
              <a:tailEnd/>
            </a:ln>
          </p:spPr>
          <p:txBody>
            <a:bodyPr anchor="ctr"/>
            <a:lstStyle/>
            <a:p>
              <a:pPr algn="ctr"/>
              <a:endParaRPr lang="zh-CN" altLang="zh-CN" sz="1800" dirty="0">
                <a:solidFill>
                  <a:srgbClr val="FFFFFF"/>
                </a:solidFill>
                <a:latin typeface="微软雅黑" pitchFamily="34" charset="-122"/>
                <a:ea typeface="微软雅黑" pitchFamily="34" charset="-122"/>
                <a:sym typeface="宋体" pitchFamily="2" charset="-122"/>
              </a:endParaRPr>
            </a:p>
          </p:txBody>
        </p:sp>
        <p:sp>
          <p:nvSpPr>
            <p:cNvPr id="5" name="Text Box 39"/>
            <p:cNvSpPr>
              <a:spLocks noChangeArrowheads="1"/>
            </p:cNvSpPr>
            <p:nvPr/>
          </p:nvSpPr>
          <p:spPr bwMode="auto">
            <a:xfrm>
              <a:off x="950884" y="2209253"/>
              <a:ext cx="893128" cy="720197"/>
            </a:xfrm>
            <a:prstGeom prst="rect">
              <a:avLst/>
            </a:prstGeom>
            <a:noFill/>
            <a:ln w="9525">
              <a:noFill/>
              <a:miter lim="800000"/>
              <a:headEnd/>
              <a:tailEnd/>
            </a:ln>
          </p:spPr>
          <p:txBody>
            <a:bodyPr>
              <a:spAutoFit/>
            </a:bodyPr>
            <a:lstStyle/>
            <a:p>
              <a:pPr algn="ctr">
                <a:lnSpc>
                  <a:spcPct val="150000"/>
                </a:lnSpc>
              </a:pPr>
              <a:r>
                <a:rPr lang="en-US" altLang="zh-CN" sz="4267" dirty="0">
                  <a:solidFill>
                    <a:schemeClr val="tx1">
                      <a:lumMod val="75000"/>
                      <a:lumOff val="25000"/>
                    </a:schemeClr>
                  </a:solidFill>
                  <a:latin typeface="微软雅黑" pitchFamily="34" charset="-122"/>
                  <a:ea typeface="微软雅黑" pitchFamily="34" charset="-122"/>
                  <a:sym typeface="微软雅黑" pitchFamily="34" charset="-122"/>
                </a:rPr>
                <a:t>5</a:t>
              </a:r>
              <a:endParaRPr lang="zh-CN" altLang="en-US" sz="1800" dirty="0">
                <a:solidFill>
                  <a:schemeClr val="tx1">
                    <a:lumMod val="75000"/>
                    <a:lumOff val="25000"/>
                  </a:schemeClr>
                </a:solidFill>
                <a:ea typeface="微软雅黑" pitchFamily="34" charset="-122"/>
              </a:endParaRPr>
            </a:p>
          </p:txBody>
        </p:sp>
      </p:grpSp>
      <p:sp>
        <p:nvSpPr>
          <p:cNvPr id="6" name="Text Box 39"/>
          <p:cNvSpPr>
            <a:spLocks noChangeArrowheads="1"/>
          </p:cNvSpPr>
          <p:nvPr/>
        </p:nvSpPr>
        <p:spPr bwMode="auto">
          <a:xfrm>
            <a:off x="3023658" y="2797212"/>
            <a:ext cx="6406092" cy="1178400"/>
          </a:xfrm>
          <a:prstGeom prst="rect">
            <a:avLst/>
          </a:prstGeom>
          <a:noFill/>
          <a:ln w="9525">
            <a:noFill/>
            <a:miter lim="800000"/>
            <a:headEnd/>
            <a:tailEnd/>
          </a:ln>
        </p:spPr>
        <p:txBody>
          <a:bodyPr wrap="square">
            <a:spAutoFit/>
          </a:bodyPr>
          <a:lstStyle/>
          <a:p>
            <a:pPr algn="ctr">
              <a:lnSpc>
                <a:spcPct val="150000"/>
              </a:lnSpc>
              <a:buClr>
                <a:schemeClr val="tx1"/>
              </a:buClr>
            </a:pPr>
            <a:r>
              <a:rPr lang="zh-CN" altLang="en-US" sz="5333" b="1" dirty="0">
                <a:solidFill>
                  <a:schemeClr val="bg1"/>
                </a:solidFill>
                <a:latin typeface="微软雅黑" pitchFamily="34" charset="-122"/>
                <a:ea typeface="微软雅黑" panose="020B0503020204020204" pitchFamily="34" charset="-122"/>
                <a:sym typeface="微软雅黑" pitchFamily="34" charset="-122"/>
              </a:rPr>
              <a:t>实践及其应用</a:t>
            </a:r>
          </a:p>
        </p:txBody>
      </p:sp>
      <p:grpSp>
        <p:nvGrpSpPr>
          <p:cNvPr id="7" name="组合 6"/>
          <p:cNvGrpSpPr/>
          <p:nvPr/>
        </p:nvGrpSpPr>
        <p:grpSpPr>
          <a:xfrm>
            <a:off x="0" y="353121"/>
            <a:ext cx="2387864" cy="599092"/>
            <a:chOff x="-1" y="588691"/>
            <a:chExt cx="3026771" cy="449319"/>
          </a:xfrm>
          <a:solidFill>
            <a:schemeClr val="tx1">
              <a:lumMod val="75000"/>
              <a:lumOff val="25000"/>
            </a:schemeClr>
          </a:solidFill>
        </p:grpSpPr>
        <p:sp>
          <p:nvSpPr>
            <p:cNvPr id="8" name="矩形 1"/>
            <p:cNvSpPr/>
            <p:nvPr/>
          </p:nvSpPr>
          <p:spPr>
            <a:xfrm>
              <a:off x="-1" y="588691"/>
              <a:ext cx="3026771" cy="449319"/>
            </a:xfrm>
            <a:custGeom>
              <a:avLst/>
              <a:gdLst>
                <a:gd name="connsiteX0" fmla="*/ 0 w 2411760"/>
                <a:gd name="connsiteY0" fmla="*/ 0 h 484751"/>
                <a:gd name="connsiteX1" fmla="*/ 2411760 w 2411760"/>
                <a:gd name="connsiteY1" fmla="*/ 0 h 484751"/>
                <a:gd name="connsiteX2" fmla="*/ 2411760 w 2411760"/>
                <a:gd name="connsiteY2" fmla="*/ 484751 h 484751"/>
                <a:gd name="connsiteX3" fmla="*/ 0 w 2411760"/>
                <a:gd name="connsiteY3" fmla="*/ 484751 h 484751"/>
                <a:gd name="connsiteX4" fmla="*/ 0 w 2411760"/>
                <a:gd name="connsiteY4" fmla="*/ 0 h 484751"/>
                <a:gd name="connsiteX0" fmla="*/ 0 w 2849910"/>
                <a:gd name="connsiteY0" fmla="*/ 0 h 484751"/>
                <a:gd name="connsiteX1" fmla="*/ 2411760 w 2849910"/>
                <a:gd name="connsiteY1" fmla="*/ 0 h 484751"/>
                <a:gd name="connsiteX2" fmla="*/ 2849910 w 2849910"/>
                <a:gd name="connsiteY2" fmla="*/ 484751 h 484751"/>
                <a:gd name="connsiteX3" fmla="*/ 0 w 2849910"/>
                <a:gd name="connsiteY3" fmla="*/ 484751 h 484751"/>
                <a:gd name="connsiteX4" fmla="*/ 0 w 2849910"/>
                <a:gd name="connsiteY4" fmla="*/ 0 h 48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910" h="484751">
                  <a:moveTo>
                    <a:pt x="0" y="0"/>
                  </a:moveTo>
                  <a:lnTo>
                    <a:pt x="2411760" y="0"/>
                  </a:lnTo>
                  <a:lnTo>
                    <a:pt x="2849910" y="484751"/>
                  </a:lnTo>
                  <a:lnTo>
                    <a:pt x="0" y="48475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zh-CN" altLang="en-US" sz="1800" dirty="0">
                <a:solidFill>
                  <a:schemeClr val="bg1"/>
                </a:solidFill>
                <a:ea typeface="微软雅黑" pitchFamily="34" charset="-122"/>
              </a:endParaRPr>
            </a:p>
          </p:txBody>
        </p:sp>
        <p:sp>
          <p:nvSpPr>
            <p:cNvPr id="9" name="矩形 8"/>
            <p:cNvSpPr/>
            <p:nvPr/>
          </p:nvSpPr>
          <p:spPr>
            <a:xfrm>
              <a:off x="610875" y="628375"/>
              <a:ext cx="1532466" cy="377074"/>
            </a:xfrm>
            <a:prstGeom prst="rect">
              <a:avLst/>
            </a:prstGeom>
            <a:grpFill/>
          </p:spPr>
          <p:txBody>
            <a:bodyPr wrap="none">
              <a:spAutoFit/>
            </a:bodyPr>
            <a:lstStyle/>
            <a:p>
              <a:r>
                <a:rPr lang="zh-CN" altLang="en-US" sz="2667" b="1" kern="0" dirty="0">
                  <a:solidFill>
                    <a:schemeClr val="bg1"/>
                  </a:solidFill>
                  <a:latin typeface="微软雅黑" pitchFamily="34" charset="-122"/>
                  <a:ea typeface="微软雅黑" pitchFamily="34" charset="-122"/>
                </a:rPr>
                <a:t>过渡页</a:t>
              </a:r>
              <a:endParaRPr lang="zh-CN" altLang="en-US" sz="2667" b="1" dirty="0">
                <a:solidFill>
                  <a:schemeClr val="bg1"/>
                </a:solidFill>
                <a:ea typeface="微软雅黑" pitchFamily="34" charset="-122"/>
              </a:endParaRPr>
            </a:p>
          </p:txBody>
        </p:sp>
      </p:grpSp>
    </p:spTree>
    <p:extLst>
      <p:ext uri="{BB962C8B-B14F-4D97-AF65-F5344CB8AC3E}">
        <p14:creationId xmlns:p14="http://schemas.microsoft.com/office/powerpoint/2010/main" val="4017004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2000"/>
                                        <p:tgtEl>
                                          <p:spTgt spid="2"/>
                                        </p:tgtEl>
                                      </p:cBhvr>
                                    </p:animEffect>
                                  </p:childTnLst>
                                </p:cTn>
                              </p:par>
                            </p:childTnLst>
                          </p:cTn>
                        </p:par>
                        <p:par>
                          <p:cTn id="18" fill="hold">
                            <p:stCondLst>
                              <p:cond delay="2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extLst>
    <p:ext uri="{E180D4A7-C9FB-4DFB-919C-405C955672EB}">
      <p14:showEvtLst xmlns:p14="http://schemas.microsoft.com/office/powerpoint/2010/main">
        <p14:playEvt time="0" objId="2"/>
        <p14:stopEvt time="4256" objId="2"/>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FA73DC5-23A4-4605-AED6-D54BCCA16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1201"/>
            <a:ext cx="12015439" cy="2380616"/>
          </a:xfrm>
          <a:prstGeom prst="rect">
            <a:avLst/>
          </a:prstGeom>
        </p:spPr>
      </p:pic>
      <p:sp>
        <p:nvSpPr>
          <p:cNvPr id="6" name="文本框 5">
            <a:extLst>
              <a:ext uri="{FF2B5EF4-FFF2-40B4-BE49-F238E27FC236}">
                <a16:creationId xmlns:a16="http://schemas.microsoft.com/office/drawing/2014/main" id="{BD5FF2A7-5541-466B-B7C4-E44F802AD7A4}"/>
              </a:ext>
            </a:extLst>
          </p:cNvPr>
          <p:cNvSpPr txBox="1"/>
          <p:nvPr/>
        </p:nvSpPr>
        <p:spPr>
          <a:xfrm>
            <a:off x="170819" y="49024"/>
            <a:ext cx="9278640" cy="707886"/>
          </a:xfrm>
          <a:prstGeom prst="rect">
            <a:avLst/>
          </a:prstGeom>
          <a:noFill/>
        </p:spPr>
        <p:txBody>
          <a:bodyPr wrap="square" rtlCol="0">
            <a:spAutoFit/>
          </a:bodyPr>
          <a:lstStyle/>
          <a:p>
            <a:r>
              <a:rPr lang="en-US" altLang="zh-CN" sz="4000" b="1" dirty="0"/>
              <a:t>Empirical Results</a:t>
            </a:r>
          </a:p>
        </p:txBody>
      </p:sp>
    </p:spTree>
    <p:extLst>
      <p:ext uri="{BB962C8B-B14F-4D97-AF65-F5344CB8AC3E}">
        <p14:creationId xmlns:p14="http://schemas.microsoft.com/office/powerpoint/2010/main" val="1607601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4A86C5A-114C-457B-AB34-B4CD2B307738}"/>
              </a:ext>
            </a:extLst>
          </p:cNvPr>
          <p:cNvSpPr txBox="1"/>
          <p:nvPr/>
        </p:nvSpPr>
        <p:spPr>
          <a:xfrm>
            <a:off x="170819" y="49024"/>
            <a:ext cx="9278640" cy="707886"/>
          </a:xfrm>
          <a:prstGeom prst="rect">
            <a:avLst/>
          </a:prstGeom>
          <a:noFill/>
        </p:spPr>
        <p:txBody>
          <a:bodyPr wrap="square" rtlCol="0">
            <a:spAutoFit/>
          </a:bodyPr>
          <a:lstStyle/>
          <a:p>
            <a:r>
              <a:rPr lang="en-US" altLang="zh-CN" sz="4000" b="1" dirty="0"/>
              <a:t>Extend to partial and open set DA</a:t>
            </a:r>
          </a:p>
        </p:txBody>
      </p:sp>
      <p:sp>
        <p:nvSpPr>
          <p:cNvPr id="9" name="立方体 8">
            <a:extLst>
              <a:ext uri="{FF2B5EF4-FFF2-40B4-BE49-F238E27FC236}">
                <a16:creationId xmlns:a16="http://schemas.microsoft.com/office/drawing/2014/main" id="{408E071F-AF2F-4110-A25C-FEB21D20877B}"/>
              </a:ext>
            </a:extLst>
          </p:cNvPr>
          <p:cNvSpPr/>
          <p:nvPr/>
        </p:nvSpPr>
        <p:spPr>
          <a:xfrm>
            <a:off x="7504043" y="1247860"/>
            <a:ext cx="205408" cy="1848679"/>
          </a:xfrm>
          <a:prstGeom prst="cub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0" name="立方体 9">
            <a:extLst>
              <a:ext uri="{FF2B5EF4-FFF2-40B4-BE49-F238E27FC236}">
                <a16:creationId xmlns:a16="http://schemas.microsoft.com/office/drawing/2014/main" id="{5CC65553-B1CF-40A6-9A1D-D897FAAC3F32}"/>
              </a:ext>
            </a:extLst>
          </p:cNvPr>
          <p:cNvSpPr/>
          <p:nvPr/>
        </p:nvSpPr>
        <p:spPr>
          <a:xfrm>
            <a:off x="7504043" y="962938"/>
            <a:ext cx="205408" cy="354496"/>
          </a:xfrm>
          <a:prstGeom prst="cube">
            <a:avLst/>
          </a:prstGeom>
          <a:solidFill>
            <a:srgbClr val="FFFF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sp>
        <p:nvSpPr>
          <p:cNvPr id="11" name="立方体 10">
            <a:extLst>
              <a:ext uri="{FF2B5EF4-FFF2-40B4-BE49-F238E27FC236}">
                <a16:creationId xmlns:a16="http://schemas.microsoft.com/office/drawing/2014/main" id="{D0AB3174-D569-4BC7-AB82-1AF49E52A78A}"/>
              </a:ext>
            </a:extLst>
          </p:cNvPr>
          <p:cNvSpPr/>
          <p:nvPr/>
        </p:nvSpPr>
        <p:spPr>
          <a:xfrm>
            <a:off x="3074505" y="2321286"/>
            <a:ext cx="205408" cy="1848679"/>
          </a:xfrm>
          <a:prstGeom prst="cub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 name="立方体 11">
            <a:extLst>
              <a:ext uri="{FF2B5EF4-FFF2-40B4-BE49-F238E27FC236}">
                <a16:creationId xmlns:a16="http://schemas.microsoft.com/office/drawing/2014/main" id="{6EB10DEC-6C60-4FD6-A6CB-3F519B83A819}"/>
              </a:ext>
            </a:extLst>
          </p:cNvPr>
          <p:cNvSpPr/>
          <p:nvPr/>
        </p:nvSpPr>
        <p:spPr>
          <a:xfrm>
            <a:off x="7504043" y="3865164"/>
            <a:ext cx="205408" cy="1848679"/>
          </a:xfrm>
          <a:prstGeom prst="cube">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1" name="箭头: 右 20">
            <a:extLst>
              <a:ext uri="{FF2B5EF4-FFF2-40B4-BE49-F238E27FC236}">
                <a16:creationId xmlns:a16="http://schemas.microsoft.com/office/drawing/2014/main" id="{57252D18-6B40-4439-B33B-07AA0A136925}"/>
              </a:ext>
            </a:extLst>
          </p:cNvPr>
          <p:cNvSpPr/>
          <p:nvPr/>
        </p:nvSpPr>
        <p:spPr>
          <a:xfrm>
            <a:off x="7951779" y="997725"/>
            <a:ext cx="428802" cy="28492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2" name="object 7">
            <a:extLst>
              <a:ext uri="{FF2B5EF4-FFF2-40B4-BE49-F238E27FC236}">
                <a16:creationId xmlns:a16="http://schemas.microsoft.com/office/drawing/2014/main" id="{995CE4D1-3FFD-4CE5-B7AF-57C016BAABE3}"/>
              </a:ext>
            </a:extLst>
          </p:cNvPr>
          <p:cNvSpPr txBox="1"/>
          <p:nvPr/>
        </p:nvSpPr>
        <p:spPr>
          <a:xfrm>
            <a:off x="8380581" y="938544"/>
            <a:ext cx="1538671" cy="369332"/>
          </a:xfrm>
          <a:prstGeom prst="rect">
            <a:avLst/>
          </a:prstGeom>
        </p:spPr>
        <p:txBody>
          <a:bodyPr vert="horz" wrap="square" lIns="0" tIns="0" rIns="0" bIns="0" rtlCol="0">
            <a:spAutoFit/>
          </a:bodyPr>
          <a:lstStyle/>
          <a:p>
            <a:pPr marL="12700" algn="ctr">
              <a:lnSpc>
                <a:spcPct val="100000"/>
              </a:lnSpc>
            </a:pPr>
            <a:r>
              <a:rPr lang="en-US" sz="2400" b="1" dirty="0">
                <a:latin typeface="Arial"/>
                <a:cs typeface="Arial"/>
              </a:rPr>
              <a:t>unknow</a:t>
            </a:r>
            <a:endParaRPr sz="2400" b="1" dirty="0">
              <a:latin typeface="Arial"/>
              <a:cs typeface="Arial"/>
            </a:endParaRPr>
          </a:p>
        </p:txBody>
      </p:sp>
      <p:sp>
        <p:nvSpPr>
          <p:cNvPr id="28" name="箭头: 右 27">
            <a:extLst>
              <a:ext uri="{FF2B5EF4-FFF2-40B4-BE49-F238E27FC236}">
                <a16:creationId xmlns:a16="http://schemas.microsoft.com/office/drawing/2014/main" id="{927CD6C5-1D9F-4CDE-8BCD-4799CE9218E3}"/>
              </a:ext>
            </a:extLst>
          </p:cNvPr>
          <p:cNvSpPr/>
          <p:nvPr/>
        </p:nvSpPr>
        <p:spPr>
          <a:xfrm rot="20614078">
            <a:off x="4080513" y="2181688"/>
            <a:ext cx="2298991" cy="14471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9" name="箭头: 右 28">
            <a:extLst>
              <a:ext uri="{FF2B5EF4-FFF2-40B4-BE49-F238E27FC236}">
                <a16:creationId xmlns:a16="http://schemas.microsoft.com/office/drawing/2014/main" id="{78E491C5-4E7E-4132-B524-526ECB69A88C}"/>
              </a:ext>
            </a:extLst>
          </p:cNvPr>
          <p:cNvSpPr/>
          <p:nvPr/>
        </p:nvSpPr>
        <p:spPr>
          <a:xfrm rot="1787946">
            <a:off x="4080512" y="4280695"/>
            <a:ext cx="2298991" cy="14471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0" name="object 7">
            <a:extLst>
              <a:ext uri="{FF2B5EF4-FFF2-40B4-BE49-F238E27FC236}">
                <a16:creationId xmlns:a16="http://schemas.microsoft.com/office/drawing/2014/main" id="{FF6D2140-AAD6-4F91-87F4-052CAAB562DD}"/>
              </a:ext>
            </a:extLst>
          </p:cNvPr>
          <p:cNvSpPr txBox="1"/>
          <p:nvPr/>
        </p:nvSpPr>
        <p:spPr>
          <a:xfrm rot="20581651">
            <a:off x="4343842" y="1738356"/>
            <a:ext cx="1538671" cy="369332"/>
          </a:xfrm>
          <a:prstGeom prst="rect">
            <a:avLst/>
          </a:prstGeom>
        </p:spPr>
        <p:txBody>
          <a:bodyPr vert="horz" wrap="square" lIns="0" tIns="0" rIns="0" bIns="0" rtlCol="0">
            <a:spAutoFit/>
          </a:bodyPr>
          <a:lstStyle/>
          <a:p>
            <a:pPr marL="12700" algn="ctr">
              <a:lnSpc>
                <a:spcPct val="100000"/>
              </a:lnSpc>
            </a:pPr>
            <a:r>
              <a:rPr lang="en-US" sz="2400" b="1" dirty="0">
                <a:latin typeface="Arial"/>
                <a:cs typeface="Arial"/>
              </a:rPr>
              <a:t>open set </a:t>
            </a:r>
            <a:endParaRPr sz="2400" b="1" dirty="0">
              <a:latin typeface="Arial"/>
              <a:cs typeface="Arial"/>
            </a:endParaRPr>
          </a:p>
        </p:txBody>
      </p:sp>
      <p:sp>
        <p:nvSpPr>
          <p:cNvPr id="31" name="object 7">
            <a:extLst>
              <a:ext uri="{FF2B5EF4-FFF2-40B4-BE49-F238E27FC236}">
                <a16:creationId xmlns:a16="http://schemas.microsoft.com/office/drawing/2014/main" id="{42F1EBB0-EDD7-4E1E-A0B4-8FE2973E64E6}"/>
              </a:ext>
            </a:extLst>
          </p:cNvPr>
          <p:cNvSpPr txBox="1"/>
          <p:nvPr/>
        </p:nvSpPr>
        <p:spPr>
          <a:xfrm rot="1880202">
            <a:off x="4655895" y="3849558"/>
            <a:ext cx="1538671" cy="369332"/>
          </a:xfrm>
          <a:prstGeom prst="rect">
            <a:avLst/>
          </a:prstGeom>
        </p:spPr>
        <p:txBody>
          <a:bodyPr vert="horz" wrap="square" lIns="0" tIns="0" rIns="0" bIns="0" rtlCol="0">
            <a:spAutoFit/>
          </a:bodyPr>
          <a:lstStyle/>
          <a:p>
            <a:pPr marL="12700" algn="ctr">
              <a:lnSpc>
                <a:spcPct val="100000"/>
              </a:lnSpc>
            </a:pPr>
            <a:r>
              <a:rPr lang="en-US" sz="2400" b="1" dirty="0">
                <a:latin typeface="Arial"/>
                <a:cs typeface="Arial"/>
              </a:rPr>
              <a:t>partial set</a:t>
            </a:r>
            <a:endParaRPr sz="2400" b="1" dirty="0">
              <a:latin typeface="Arial"/>
              <a:cs typeface="Arial"/>
            </a:endParaRPr>
          </a:p>
        </p:txBody>
      </p:sp>
      <p:sp>
        <p:nvSpPr>
          <p:cNvPr id="32" name="流程图: 接点 31">
            <a:extLst>
              <a:ext uri="{FF2B5EF4-FFF2-40B4-BE49-F238E27FC236}">
                <a16:creationId xmlns:a16="http://schemas.microsoft.com/office/drawing/2014/main" id="{05B53005-A63B-4A4D-9768-CC31DB16510D}"/>
              </a:ext>
            </a:extLst>
          </p:cNvPr>
          <p:cNvSpPr/>
          <p:nvPr/>
        </p:nvSpPr>
        <p:spPr>
          <a:xfrm>
            <a:off x="7902558" y="4685276"/>
            <a:ext cx="49221" cy="4571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34" name="图片 33">
            <a:extLst>
              <a:ext uri="{FF2B5EF4-FFF2-40B4-BE49-F238E27FC236}">
                <a16:creationId xmlns:a16="http://schemas.microsoft.com/office/drawing/2014/main" id="{AF4A2EDD-B129-4DDF-AF93-EEA697507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339" y="4310143"/>
            <a:ext cx="2257740" cy="447737"/>
          </a:xfrm>
          <a:prstGeom prst="rect">
            <a:avLst/>
          </a:prstGeom>
        </p:spPr>
      </p:pic>
      <p:pic>
        <p:nvPicPr>
          <p:cNvPr id="37" name="图片 36">
            <a:extLst>
              <a:ext uri="{FF2B5EF4-FFF2-40B4-BE49-F238E27FC236}">
                <a16:creationId xmlns:a16="http://schemas.microsoft.com/office/drawing/2014/main" id="{88C8440A-EA13-4E9E-8B60-6517F8C1A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192" y="3181315"/>
            <a:ext cx="2753109" cy="495369"/>
          </a:xfrm>
          <a:prstGeom prst="rect">
            <a:avLst/>
          </a:prstGeom>
        </p:spPr>
      </p:pic>
      <p:sp>
        <p:nvSpPr>
          <p:cNvPr id="38" name="立方体 37">
            <a:extLst>
              <a:ext uri="{FF2B5EF4-FFF2-40B4-BE49-F238E27FC236}">
                <a16:creationId xmlns:a16="http://schemas.microsoft.com/office/drawing/2014/main" id="{174BBFC7-98F9-41AA-8F5B-7290375DAACA}"/>
              </a:ext>
            </a:extLst>
          </p:cNvPr>
          <p:cNvSpPr/>
          <p:nvPr/>
        </p:nvSpPr>
        <p:spPr>
          <a:xfrm>
            <a:off x="8206268" y="3860609"/>
            <a:ext cx="205408" cy="1848679"/>
          </a:xfrm>
          <a:prstGeom prst="cub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40" name="object 7">
            <a:extLst>
              <a:ext uri="{FF2B5EF4-FFF2-40B4-BE49-F238E27FC236}">
                <a16:creationId xmlns:a16="http://schemas.microsoft.com/office/drawing/2014/main" id="{671C5A8A-C874-4766-880B-0D82B05DDFAF}"/>
              </a:ext>
            </a:extLst>
          </p:cNvPr>
          <p:cNvSpPr txBox="1"/>
          <p:nvPr/>
        </p:nvSpPr>
        <p:spPr>
          <a:xfrm>
            <a:off x="5154954" y="5694600"/>
            <a:ext cx="5857461" cy="738664"/>
          </a:xfrm>
          <a:prstGeom prst="rect">
            <a:avLst/>
          </a:prstGeom>
        </p:spPr>
        <p:txBody>
          <a:bodyPr vert="horz" wrap="square" lIns="0" tIns="0" rIns="0" bIns="0" rtlCol="0">
            <a:spAutoFit/>
          </a:bodyPr>
          <a:lstStyle/>
          <a:p>
            <a:pPr marL="12700" algn="ctr">
              <a:lnSpc>
                <a:spcPct val="100000"/>
              </a:lnSpc>
            </a:pPr>
            <a:r>
              <a:rPr lang="en-US" sz="2400" b="1" dirty="0">
                <a:cs typeface="Arial"/>
              </a:rPr>
              <a:t>Introducing category weight to the source examples </a:t>
            </a:r>
            <a:endParaRPr sz="2400" b="1" dirty="0">
              <a:latin typeface="Arial"/>
              <a:cs typeface="Arial"/>
            </a:endParaRPr>
          </a:p>
        </p:txBody>
      </p:sp>
      <p:pic>
        <p:nvPicPr>
          <p:cNvPr id="42" name="图片 41">
            <a:extLst>
              <a:ext uri="{FF2B5EF4-FFF2-40B4-BE49-F238E27FC236}">
                <a16:creationId xmlns:a16="http://schemas.microsoft.com/office/drawing/2014/main" id="{E34ABC04-C7F0-4DD9-A9D0-DCDE2ED710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6374" y="5106498"/>
            <a:ext cx="3048000" cy="578166"/>
          </a:xfrm>
          <a:prstGeom prst="rect">
            <a:avLst/>
          </a:prstGeom>
        </p:spPr>
      </p:pic>
    </p:spTree>
    <p:extLst>
      <p:ext uri="{BB962C8B-B14F-4D97-AF65-F5344CB8AC3E}">
        <p14:creationId xmlns:p14="http://schemas.microsoft.com/office/powerpoint/2010/main" val="1253052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D6EE991-50EB-49F3-8872-CA06321C7897}"/>
              </a:ext>
            </a:extLst>
          </p:cNvPr>
          <p:cNvSpPr txBox="1"/>
          <p:nvPr/>
        </p:nvSpPr>
        <p:spPr>
          <a:xfrm>
            <a:off x="170819" y="49024"/>
            <a:ext cx="9278640" cy="707886"/>
          </a:xfrm>
          <a:prstGeom prst="rect">
            <a:avLst/>
          </a:prstGeom>
          <a:noFill/>
        </p:spPr>
        <p:txBody>
          <a:bodyPr wrap="square" rtlCol="0">
            <a:spAutoFit/>
          </a:bodyPr>
          <a:lstStyle/>
          <a:p>
            <a:r>
              <a:rPr lang="en-US" altLang="zh-CN" sz="4000" b="1" dirty="0"/>
              <a:t>Empirical Results</a:t>
            </a:r>
          </a:p>
        </p:txBody>
      </p:sp>
      <p:pic>
        <p:nvPicPr>
          <p:cNvPr id="3" name="图片 2">
            <a:extLst>
              <a:ext uri="{FF2B5EF4-FFF2-40B4-BE49-F238E27FC236}">
                <a16:creationId xmlns:a16="http://schemas.microsoft.com/office/drawing/2014/main" id="{7CA8BA6A-CE5D-4659-92BC-E013E8D9CD6A}"/>
              </a:ext>
            </a:extLst>
          </p:cNvPr>
          <p:cNvPicPr>
            <a:picLocks noChangeAspect="1"/>
          </p:cNvPicPr>
          <p:nvPr/>
        </p:nvPicPr>
        <p:blipFill>
          <a:blip r:embed="rId2"/>
          <a:stretch>
            <a:fillRect/>
          </a:stretch>
        </p:blipFill>
        <p:spPr>
          <a:xfrm>
            <a:off x="522091" y="953991"/>
            <a:ext cx="10828396" cy="5489605"/>
          </a:xfrm>
          <a:prstGeom prst="rect">
            <a:avLst/>
          </a:prstGeom>
        </p:spPr>
      </p:pic>
    </p:spTree>
    <p:extLst>
      <p:ext uri="{BB962C8B-B14F-4D97-AF65-F5344CB8AC3E}">
        <p14:creationId xmlns:p14="http://schemas.microsoft.com/office/powerpoint/2010/main" val="3971080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39031BA-666E-43FF-93AE-57E4B905E728}"/>
              </a:ext>
            </a:extLst>
          </p:cNvPr>
          <p:cNvSpPr txBox="1"/>
          <p:nvPr/>
        </p:nvSpPr>
        <p:spPr>
          <a:xfrm>
            <a:off x="170819" y="49024"/>
            <a:ext cx="3119033" cy="707886"/>
          </a:xfrm>
          <a:prstGeom prst="rect">
            <a:avLst/>
          </a:prstGeom>
          <a:noFill/>
        </p:spPr>
        <p:txBody>
          <a:bodyPr wrap="square" rtlCol="0">
            <a:spAutoFit/>
          </a:bodyPr>
          <a:lstStyle/>
          <a:p>
            <a:r>
              <a:rPr lang="en-US" altLang="zh-CN" sz="4000" b="1" dirty="0"/>
              <a:t>References</a:t>
            </a:r>
          </a:p>
        </p:txBody>
      </p:sp>
      <p:pic>
        <p:nvPicPr>
          <p:cNvPr id="11" name="图片 10">
            <a:extLst>
              <a:ext uri="{FF2B5EF4-FFF2-40B4-BE49-F238E27FC236}">
                <a16:creationId xmlns:a16="http://schemas.microsoft.com/office/drawing/2014/main" id="{77BC3687-AF7B-4296-BE1A-FCD6B8C71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065" y="871200"/>
            <a:ext cx="5001323" cy="5477639"/>
          </a:xfrm>
          <a:prstGeom prst="rect">
            <a:avLst/>
          </a:prstGeom>
        </p:spPr>
      </p:pic>
      <p:pic>
        <p:nvPicPr>
          <p:cNvPr id="13" name="图片 12">
            <a:extLst>
              <a:ext uri="{FF2B5EF4-FFF2-40B4-BE49-F238E27FC236}">
                <a16:creationId xmlns:a16="http://schemas.microsoft.com/office/drawing/2014/main" id="{1DB168C8-5029-4102-A277-781DDF5B3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388" y="871200"/>
            <a:ext cx="5115639" cy="5344271"/>
          </a:xfrm>
          <a:prstGeom prst="rect">
            <a:avLst/>
          </a:prstGeom>
        </p:spPr>
      </p:pic>
    </p:spTree>
    <p:extLst>
      <p:ext uri="{BB962C8B-B14F-4D97-AF65-F5344CB8AC3E}">
        <p14:creationId xmlns:p14="http://schemas.microsoft.com/office/powerpoint/2010/main" val="703193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B795C007-86D1-48C9-873F-7EEC1346B407}"/>
              </a:ext>
            </a:extLst>
          </p:cNvPr>
          <p:cNvSpPr txBox="1"/>
          <p:nvPr/>
        </p:nvSpPr>
        <p:spPr>
          <a:xfrm>
            <a:off x="1900228" y="2200117"/>
            <a:ext cx="8391544" cy="1015663"/>
          </a:xfrm>
          <a:prstGeom prst="rect">
            <a:avLst/>
          </a:prstGeom>
          <a:noFill/>
        </p:spPr>
        <p:txBody>
          <a:bodyPr wrap="square" rtlCol="0">
            <a:spAutoFit/>
          </a:bodyPr>
          <a:lstStyle/>
          <a:p>
            <a:pPr algn="ctr"/>
            <a:r>
              <a:rPr lang="en-US" altLang="zh-CN" sz="6000" dirty="0"/>
              <a:t>Thanks &amp; Questions?</a:t>
            </a:r>
            <a:endParaRPr lang="zh-CN" altLang="en-US" sz="6000" dirty="0"/>
          </a:p>
        </p:txBody>
      </p:sp>
      <p:sp>
        <p:nvSpPr>
          <p:cNvPr id="8" name="文本框 7">
            <a:extLst>
              <a:ext uri="{FF2B5EF4-FFF2-40B4-BE49-F238E27FC236}">
                <a16:creationId xmlns:a16="http://schemas.microsoft.com/office/drawing/2014/main" id="{93D65152-E6DC-4787-97F8-CF3EE9FCBF09}"/>
              </a:ext>
            </a:extLst>
          </p:cNvPr>
          <p:cNvSpPr txBox="1"/>
          <p:nvPr/>
        </p:nvSpPr>
        <p:spPr>
          <a:xfrm>
            <a:off x="2221562" y="4203384"/>
            <a:ext cx="7838981" cy="1415772"/>
          </a:xfrm>
          <a:prstGeom prst="rect">
            <a:avLst/>
          </a:prstGeom>
          <a:noFill/>
        </p:spPr>
        <p:txBody>
          <a:bodyPr wrap="square" rtlCol="0">
            <a:spAutoFit/>
          </a:bodyPr>
          <a:lstStyle/>
          <a:p>
            <a:pPr algn="ctr"/>
            <a:r>
              <a:rPr lang="en-US" altLang="zh-CN" sz="1800" dirty="0">
                <a:solidFill>
                  <a:schemeClr val="tx1">
                    <a:lumMod val="50000"/>
                    <a:lumOff val="50000"/>
                  </a:schemeClr>
                </a:solidFill>
              </a:rPr>
              <a:t>Yabin Zhang*</a:t>
            </a:r>
            <a:r>
              <a:rPr lang="en-US" altLang="zh-CN" sz="1800" baseline="30000" dirty="0">
                <a:solidFill>
                  <a:schemeClr val="tx1">
                    <a:lumMod val="50000"/>
                    <a:lumOff val="50000"/>
                  </a:schemeClr>
                </a:solidFill>
              </a:rPr>
              <a:t>12</a:t>
            </a:r>
            <a:r>
              <a:rPr lang="en-US" altLang="zh-CN" sz="1800" dirty="0">
                <a:solidFill>
                  <a:schemeClr val="tx1">
                    <a:lumMod val="50000"/>
                    <a:lumOff val="50000"/>
                  </a:schemeClr>
                </a:solidFill>
              </a:rPr>
              <a:t>, </a:t>
            </a:r>
            <a:r>
              <a:rPr lang="en-US" altLang="zh-CN" sz="1800" b="1" dirty="0">
                <a:solidFill>
                  <a:schemeClr val="tx1">
                    <a:lumMod val="50000"/>
                    <a:lumOff val="50000"/>
                  </a:schemeClr>
                </a:solidFill>
              </a:rPr>
              <a:t>Bin Deng</a:t>
            </a:r>
            <a:r>
              <a:rPr lang="en-US" altLang="zh-CN" sz="1800" dirty="0">
                <a:solidFill>
                  <a:schemeClr val="tx1">
                    <a:lumMod val="50000"/>
                    <a:lumOff val="50000"/>
                  </a:schemeClr>
                </a:solidFill>
              </a:rPr>
              <a:t>*</a:t>
            </a:r>
            <a:r>
              <a:rPr lang="en-US" altLang="zh-CN" sz="1800" baseline="30000" dirty="0">
                <a:solidFill>
                  <a:schemeClr val="tx1">
                    <a:lumMod val="50000"/>
                    <a:lumOff val="50000"/>
                  </a:schemeClr>
                </a:solidFill>
              </a:rPr>
              <a:t>1</a:t>
            </a:r>
            <a:r>
              <a:rPr lang="en-US" altLang="zh-CN" sz="1800" dirty="0">
                <a:solidFill>
                  <a:schemeClr val="tx1">
                    <a:lumMod val="50000"/>
                    <a:lumOff val="50000"/>
                  </a:schemeClr>
                </a:solidFill>
              </a:rPr>
              <a:t>, Hui Tang</a:t>
            </a:r>
            <a:r>
              <a:rPr lang="en-US" altLang="zh-CN" sz="1800" baseline="30000" dirty="0">
                <a:solidFill>
                  <a:schemeClr val="tx1">
                    <a:lumMod val="50000"/>
                    <a:lumOff val="50000"/>
                  </a:schemeClr>
                </a:solidFill>
              </a:rPr>
              <a:t>1</a:t>
            </a:r>
            <a:r>
              <a:rPr lang="en-US" altLang="zh-CN" sz="1800" dirty="0">
                <a:solidFill>
                  <a:schemeClr val="tx1">
                    <a:lumMod val="50000"/>
                    <a:lumOff val="50000"/>
                  </a:schemeClr>
                </a:solidFill>
              </a:rPr>
              <a:t>, Lei Zhang</a:t>
            </a:r>
            <a:r>
              <a:rPr lang="en-US" altLang="zh-CN" sz="1800" baseline="30000" dirty="0">
                <a:solidFill>
                  <a:schemeClr val="tx1">
                    <a:lumMod val="50000"/>
                    <a:lumOff val="50000"/>
                  </a:schemeClr>
                </a:solidFill>
              </a:rPr>
              <a:t>2</a:t>
            </a:r>
            <a:r>
              <a:rPr lang="en-US" altLang="zh-CN" sz="1800" dirty="0">
                <a:solidFill>
                  <a:schemeClr val="tx1">
                    <a:lumMod val="50000"/>
                    <a:lumOff val="50000"/>
                  </a:schemeClr>
                </a:solidFill>
              </a:rPr>
              <a:t>, and </a:t>
            </a:r>
            <a:r>
              <a:rPr lang="en-US" altLang="zh-CN" sz="1800" dirty="0" err="1">
                <a:solidFill>
                  <a:schemeClr val="tx1">
                    <a:lumMod val="50000"/>
                    <a:lumOff val="50000"/>
                  </a:schemeClr>
                </a:solidFill>
              </a:rPr>
              <a:t>Kui</a:t>
            </a:r>
            <a:r>
              <a:rPr lang="en-US" altLang="zh-CN" sz="1800" dirty="0">
                <a:solidFill>
                  <a:schemeClr val="tx1">
                    <a:lumMod val="50000"/>
                    <a:lumOff val="50000"/>
                  </a:schemeClr>
                </a:solidFill>
              </a:rPr>
              <a:t> Jia</a:t>
            </a:r>
            <a:r>
              <a:rPr lang="en-US" altLang="zh-CN" sz="1800" baseline="30000" dirty="0">
                <a:solidFill>
                  <a:schemeClr val="tx1">
                    <a:lumMod val="50000"/>
                    <a:lumOff val="50000"/>
                  </a:schemeClr>
                </a:solidFill>
              </a:rPr>
              <a:t>#1</a:t>
            </a:r>
          </a:p>
          <a:p>
            <a:pPr algn="ctr"/>
            <a:endParaRPr lang="en-US" altLang="zh-CN" sz="1800" dirty="0">
              <a:solidFill>
                <a:schemeClr val="tx1">
                  <a:lumMod val="50000"/>
                  <a:lumOff val="50000"/>
                </a:schemeClr>
              </a:solidFill>
            </a:endParaRPr>
          </a:p>
          <a:p>
            <a:pPr algn="ctr"/>
            <a:r>
              <a:rPr lang="en-US" altLang="zh-CN" sz="1800" dirty="0">
                <a:solidFill>
                  <a:schemeClr val="tx1">
                    <a:lumMod val="50000"/>
                    <a:lumOff val="50000"/>
                  </a:schemeClr>
                </a:solidFill>
              </a:rPr>
              <a:t>South China University of Technology</a:t>
            </a:r>
            <a:r>
              <a:rPr lang="en-US" altLang="zh-CN" sz="1800" baseline="30000" dirty="0">
                <a:solidFill>
                  <a:schemeClr val="tx1">
                    <a:lumMod val="50000"/>
                    <a:lumOff val="50000"/>
                  </a:schemeClr>
                </a:solidFill>
              </a:rPr>
              <a:t>1</a:t>
            </a:r>
            <a:r>
              <a:rPr lang="en-US" altLang="zh-CN" sz="1800" dirty="0">
                <a:solidFill>
                  <a:schemeClr val="tx1">
                    <a:lumMod val="50000"/>
                    <a:lumOff val="50000"/>
                  </a:schemeClr>
                </a:solidFill>
              </a:rPr>
              <a:t>, The Hong Kong Polytechnic</a:t>
            </a:r>
          </a:p>
          <a:p>
            <a:pPr algn="ctr"/>
            <a:r>
              <a:rPr lang="en-US" altLang="zh-CN" sz="1800" dirty="0">
                <a:solidFill>
                  <a:schemeClr val="tx1">
                    <a:lumMod val="50000"/>
                    <a:lumOff val="50000"/>
                  </a:schemeClr>
                </a:solidFill>
              </a:rPr>
              <a:t>University &amp; DAMO Academy, Alibaba Group</a:t>
            </a:r>
            <a:r>
              <a:rPr lang="en-US" altLang="zh-CN" sz="1800" baseline="30000" dirty="0">
                <a:solidFill>
                  <a:schemeClr val="tx1">
                    <a:lumMod val="50000"/>
                    <a:lumOff val="50000"/>
                  </a:schemeClr>
                </a:solidFill>
              </a:rPr>
              <a:t>2</a:t>
            </a:r>
          </a:p>
          <a:p>
            <a:pPr algn="ctr"/>
            <a:r>
              <a:rPr lang="en-US" altLang="zh-CN" sz="1400" dirty="0">
                <a:solidFill>
                  <a:schemeClr val="tx1">
                    <a:lumMod val="50000"/>
                    <a:lumOff val="50000"/>
                  </a:schemeClr>
                </a:solidFill>
              </a:rPr>
              <a:t>*equal contribution, </a:t>
            </a:r>
            <a:r>
              <a:rPr lang="en-US" altLang="zh-CN" sz="1400" baseline="30000" dirty="0">
                <a:solidFill>
                  <a:schemeClr val="tx1">
                    <a:lumMod val="50000"/>
                    <a:lumOff val="50000"/>
                  </a:schemeClr>
                </a:solidFill>
              </a:rPr>
              <a:t>#</a:t>
            </a:r>
            <a:r>
              <a:rPr lang="en-US" altLang="zh-CN" sz="1400" dirty="0">
                <a:solidFill>
                  <a:schemeClr val="tx1">
                    <a:lumMod val="50000"/>
                    <a:lumOff val="50000"/>
                  </a:schemeClr>
                </a:solidFill>
              </a:rPr>
              <a:t>corresponding author</a:t>
            </a:r>
          </a:p>
        </p:txBody>
      </p:sp>
      <p:sp>
        <p:nvSpPr>
          <p:cNvPr id="7" name="object 4">
            <a:extLst>
              <a:ext uri="{FF2B5EF4-FFF2-40B4-BE49-F238E27FC236}">
                <a16:creationId xmlns:a16="http://schemas.microsoft.com/office/drawing/2014/main" id="{F954603B-8C5D-41C5-ACEE-2784A10C96AA}"/>
              </a:ext>
            </a:extLst>
          </p:cNvPr>
          <p:cNvSpPr/>
          <p:nvPr/>
        </p:nvSpPr>
        <p:spPr>
          <a:xfrm flipV="1">
            <a:off x="1699334" y="3710865"/>
            <a:ext cx="8936115" cy="71909"/>
          </a:xfrm>
          <a:custGeom>
            <a:avLst/>
            <a:gdLst/>
            <a:ahLst/>
            <a:cxnLst/>
            <a:rect l="l" t="t" r="r" b="b"/>
            <a:pathLst>
              <a:path w="8473440">
                <a:moveTo>
                  <a:pt x="0" y="0"/>
                </a:moveTo>
                <a:lnTo>
                  <a:pt x="8473228" y="0"/>
                </a:lnTo>
              </a:path>
            </a:pathLst>
          </a:custGeom>
          <a:ln w="19049">
            <a:solidFill>
              <a:schemeClr val="bg1">
                <a:lumMod val="50000"/>
              </a:schemeClr>
            </a:solidFill>
          </a:ln>
        </p:spPr>
        <p:txBody>
          <a:bodyPr wrap="square" lIns="0" tIns="0" rIns="0" bIns="0" rtlCol="0"/>
          <a:lstStyle/>
          <a:p>
            <a:endParaRPr sz="1013" dirty="0">
              <a:highlight>
                <a:srgbClr val="800080"/>
              </a:highlight>
            </a:endParaRPr>
          </a:p>
        </p:txBody>
      </p:sp>
      <p:pic>
        <p:nvPicPr>
          <p:cNvPr id="9" name="图片 8">
            <a:extLst>
              <a:ext uri="{FF2B5EF4-FFF2-40B4-BE49-F238E27FC236}">
                <a16:creationId xmlns:a16="http://schemas.microsoft.com/office/drawing/2014/main" id="{20FB3CA6-6F6C-4A28-94E7-A7E8FCD37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58283" cy="1358283"/>
          </a:xfrm>
          <a:prstGeom prst="rect">
            <a:avLst/>
          </a:prstGeom>
        </p:spPr>
      </p:pic>
      <p:sp>
        <p:nvSpPr>
          <p:cNvPr id="10" name="文本框 9">
            <a:extLst>
              <a:ext uri="{FF2B5EF4-FFF2-40B4-BE49-F238E27FC236}">
                <a16:creationId xmlns:a16="http://schemas.microsoft.com/office/drawing/2014/main" id="{E89E492E-AE21-46BC-9488-0C2EC283CA15}"/>
              </a:ext>
            </a:extLst>
          </p:cNvPr>
          <p:cNvSpPr txBox="1"/>
          <p:nvPr/>
        </p:nvSpPr>
        <p:spPr>
          <a:xfrm>
            <a:off x="1512904" y="390284"/>
            <a:ext cx="5979111" cy="369332"/>
          </a:xfrm>
          <a:prstGeom prst="rect">
            <a:avLst/>
          </a:prstGeom>
          <a:noFill/>
        </p:spPr>
        <p:txBody>
          <a:bodyPr wrap="square" rtlCol="0">
            <a:spAutoFit/>
          </a:bodyPr>
          <a:lstStyle/>
          <a:p>
            <a:pPr algn="ctr"/>
            <a:r>
              <a:rPr lang="en-US" altLang="zh-CN" sz="1800" dirty="0">
                <a:solidFill>
                  <a:srgbClr val="FF0000"/>
                </a:solidFill>
                <a:latin typeface="Times New Roman" panose="02020603050405020304" pitchFamily="18" charset="0"/>
                <a:cs typeface="Times New Roman" panose="02020603050405020304" pitchFamily="18" charset="0"/>
              </a:rPr>
              <a:t>G</a:t>
            </a:r>
            <a:r>
              <a:rPr lang="en-US" altLang="zh-CN" sz="1800" dirty="0">
                <a:latin typeface="Times New Roman" panose="02020603050405020304" pitchFamily="18" charset="0"/>
                <a:cs typeface="Times New Roman" panose="02020603050405020304" pitchFamily="18" charset="0"/>
              </a:rPr>
              <a:t>e</a:t>
            </a:r>
            <a:r>
              <a:rPr lang="en-US" altLang="zh-CN" sz="1800" dirty="0">
                <a:solidFill>
                  <a:srgbClr val="FF0000"/>
                </a:solidFill>
                <a:latin typeface="Times New Roman" panose="02020603050405020304" pitchFamily="18" charset="0"/>
                <a:cs typeface="Times New Roman" panose="02020603050405020304" pitchFamily="18" charset="0"/>
              </a:rPr>
              <a:t>o</a:t>
            </a:r>
            <a:r>
              <a:rPr lang="en-US" altLang="zh-CN" sz="1800" dirty="0">
                <a:latin typeface="Times New Roman" panose="02020603050405020304" pitchFamily="18" charset="0"/>
                <a:cs typeface="Times New Roman" panose="02020603050405020304" pitchFamily="18" charset="0"/>
              </a:rPr>
              <a:t>metric Pe</a:t>
            </a:r>
            <a:r>
              <a:rPr lang="en-US" altLang="zh-CN" sz="1800" dirty="0">
                <a:solidFill>
                  <a:srgbClr val="FF0000"/>
                </a:solidFill>
                <a:latin typeface="Times New Roman" panose="02020603050405020304" pitchFamily="18" charset="0"/>
                <a:cs typeface="Times New Roman" panose="02020603050405020304" pitchFamily="18" charset="0"/>
              </a:rPr>
              <a:t>r</a:t>
            </a:r>
            <a:r>
              <a:rPr lang="en-US" altLang="zh-CN" sz="1800" dirty="0">
                <a:latin typeface="Times New Roman" panose="02020603050405020304" pitchFamily="18" charset="0"/>
                <a:cs typeface="Times New Roman" panose="02020603050405020304" pitchFamily="18" charset="0"/>
              </a:rPr>
              <a:t>cept</a:t>
            </a:r>
            <a:r>
              <a:rPr lang="en-US" altLang="zh-CN" sz="1800" dirty="0">
                <a:solidFill>
                  <a:srgbClr val="FF0000"/>
                </a:solidFill>
                <a:latin typeface="Times New Roman" panose="02020603050405020304" pitchFamily="18" charset="0"/>
                <a:cs typeface="Times New Roman" panose="02020603050405020304" pitchFamily="18" charset="0"/>
              </a:rPr>
              <a:t>i</a:t>
            </a:r>
            <a:r>
              <a:rPr lang="en-US" altLang="zh-CN" sz="1800" dirty="0">
                <a:latin typeface="Times New Roman" panose="02020603050405020304" pitchFamily="18" charset="0"/>
                <a:cs typeface="Times New Roman" panose="02020603050405020304" pitchFamily="18" charset="0"/>
              </a:rPr>
              <a:t>on and </a:t>
            </a:r>
            <a:r>
              <a:rPr lang="en-US" altLang="zh-CN" sz="1800" dirty="0">
                <a:solidFill>
                  <a:srgbClr val="FF0000"/>
                </a:solidFill>
                <a:latin typeface="Times New Roman" panose="02020603050405020304" pitchFamily="18" charset="0"/>
                <a:cs typeface="Times New Roman" panose="02020603050405020304" pitchFamily="18" charset="0"/>
              </a:rPr>
              <a:t>I</a:t>
            </a:r>
            <a:r>
              <a:rPr lang="en-US" altLang="zh-CN" sz="1800" dirty="0">
                <a:latin typeface="Times New Roman" panose="02020603050405020304" pitchFamily="18" charset="0"/>
                <a:cs typeface="Times New Roman" panose="02020603050405020304" pitchFamily="18" charset="0"/>
              </a:rPr>
              <a:t>ntelligence </a:t>
            </a:r>
            <a:r>
              <a:rPr lang="en-US" altLang="zh-CN" sz="1800" dirty="0">
                <a:solidFill>
                  <a:srgbClr val="FF0000"/>
                </a:solidFill>
                <a:latin typeface="Times New Roman" panose="02020603050405020304" pitchFamily="18" charset="0"/>
                <a:cs typeface="Times New Roman" panose="02020603050405020304" pitchFamily="18" charset="0"/>
              </a:rPr>
              <a:t>La</a:t>
            </a:r>
            <a:r>
              <a:rPr lang="en-US" altLang="zh-CN" sz="1800" dirty="0">
                <a:latin typeface="Times New Roman" panose="02020603050405020304" pitchFamily="18" charset="0"/>
                <a:cs typeface="Times New Roman" panose="02020603050405020304" pitchFamily="18" charset="0"/>
              </a:rPr>
              <a:t>boratory (Gorilla Lab)</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384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760FF6C-AB79-4E1C-A54C-4DE753465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342" y="2211007"/>
            <a:ext cx="1336752" cy="1336752"/>
          </a:xfrm>
          <a:prstGeom prst="rect">
            <a:avLst/>
          </a:prstGeom>
        </p:spPr>
      </p:pic>
      <p:pic>
        <p:nvPicPr>
          <p:cNvPr id="4" name="图片 3">
            <a:extLst>
              <a:ext uri="{FF2B5EF4-FFF2-40B4-BE49-F238E27FC236}">
                <a16:creationId xmlns:a16="http://schemas.microsoft.com/office/drawing/2014/main" id="{431ACF35-00E9-4609-81C5-86D05CCCD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776" y="2162780"/>
            <a:ext cx="1368413" cy="1368413"/>
          </a:xfrm>
          <a:prstGeom prst="rect">
            <a:avLst/>
          </a:prstGeom>
        </p:spPr>
      </p:pic>
      <p:pic>
        <p:nvPicPr>
          <p:cNvPr id="5" name="图片 4">
            <a:extLst>
              <a:ext uri="{FF2B5EF4-FFF2-40B4-BE49-F238E27FC236}">
                <a16:creationId xmlns:a16="http://schemas.microsoft.com/office/drawing/2014/main" id="{564E1445-8F19-4DD8-8542-C885D1FF76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5910" y="2316749"/>
            <a:ext cx="1124744" cy="1124744"/>
          </a:xfrm>
          <a:prstGeom prst="rect">
            <a:avLst/>
          </a:prstGeom>
        </p:spPr>
      </p:pic>
      <p:pic>
        <p:nvPicPr>
          <p:cNvPr id="6" name="图片 5">
            <a:extLst>
              <a:ext uri="{FF2B5EF4-FFF2-40B4-BE49-F238E27FC236}">
                <a16:creationId xmlns:a16="http://schemas.microsoft.com/office/drawing/2014/main" id="{D9C6BDF9-DA6F-420A-B063-5B35BA5A3E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0306" y="2316749"/>
            <a:ext cx="1124744" cy="1124744"/>
          </a:xfrm>
          <a:prstGeom prst="rect">
            <a:avLst/>
          </a:prstGeom>
        </p:spPr>
      </p:pic>
      <p:pic>
        <p:nvPicPr>
          <p:cNvPr id="7" name="图片 6">
            <a:extLst>
              <a:ext uri="{FF2B5EF4-FFF2-40B4-BE49-F238E27FC236}">
                <a16:creationId xmlns:a16="http://schemas.microsoft.com/office/drawing/2014/main" id="{DBE45EAD-89A9-432F-80F2-429ECA5D00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5910" y="3599433"/>
            <a:ext cx="1152128" cy="1152128"/>
          </a:xfrm>
          <a:prstGeom prst="rect">
            <a:avLst/>
          </a:prstGeom>
        </p:spPr>
      </p:pic>
      <p:pic>
        <p:nvPicPr>
          <p:cNvPr id="8" name="图片 7">
            <a:extLst>
              <a:ext uri="{FF2B5EF4-FFF2-40B4-BE49-F238E27FC236}">
                <a16:creationId xmlns:a16="http://schemas.microsoft.com/office/drawing/2014/main" id="{0E4FB074-2914-4DE7-8077-67DA598818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4331" y="3599433"/>
            <a:ext cx="1152128" cy="1152128"/>
          </a:xfrm>
          <a:prstGeom prst="rect">
            <a:avLst/>
          </a:prstGeom>
        </p:spPr>
      </p:pic>
      <p:pic>
        <p:nvPicPr>
          <p:cNvPr id="9" name="图片 8">
            <a:extLst>
              <a:ext uri="{FF2B5EF4-FFF2-40B4-BE49-F238E27FC236}">
                <a16:creationId xmlns:a16="http://schemas.microsoft.com/office/drawing/2014/main" id="{33BFEFFC-F009-4D5A-8711-51D92AE6B1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5750" y="3599433"/>
            <a:ext cx="1152128" cy="1152128"/>
          </a:xfrm>
          <a:prstGeom prst="rect">
            <a:avLst/>
          </a:prstGeom>
        </p:spPr>
      </p:pic>
      <p:pic>
        <p:nvPicPr>
          <p:cNvPr id="10" name="图片 9">
            <a:extLst>
              <a:ext uri="{FF2B5EF4-FFF2-40B4-BE49-F238E27FC236}">
                <a16:creationId xmlns:a16="http://schemas.microsoft.com/office/drawing/2014/main" id="{47768ABC-F97F-4B2F-864A-3A9800311D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52894" y="3531193"/>
            <a:ext cx="1152128" cy="1152128"/>
          </a:xfrm>
          <a:prstGeom prst="rect">
            <a:avLst/>
          </a:prstGeom>
        </p:spPr>
      </p:pic>
      <p:sp>
        <p:nvSpPr>
          <p:cNvPr id="12" name="文本框 11">
            <a:extLst>
              <a:ext uri="{FF2B5EF4-FFF2-40B4-BE49-F238E27FC236}">
                <a16:creationId xmlns:a16="http://schemas.microsoft.com/office/drawing/2014/main" id="{600A5A80-60E9-40E6-89F1-E807717066FD}"/>
              </a:ext>
            </a:extLst>
          </p:cNvPr>
          <p:cNvSpPr txBox="1"/>
          <p:nvPr/>
        </p:nvSpPr>
        <p:spPr>
          <a:xfrm>
            <a:off x="2952894" y="5571341"/>
            <a:ext cx="4653135" cy="461665"/>
          </a:xfrm>
          <a:prstGeom prst="rect">
            <a:avLst/>
          </a:prstGeom>
          <a:noFill/>
        </p:spPr>
        <p:txBody>
          <a:bodyPr wrap="square" rtlCol="0">
            <a:spAutoFit/>
          </a:bodyPr>
          <a:lstStyle/>
          <a:p>
            <a:r>
              <a:rPr lang="en-US" altLang="zh-CN" sz="2400" b="1" dirty="0">
                <a:latin typeface="Times  New Roman"/>
              </a:rPr>
              <a:t>Train a model for </a:t>
            </a:r>
            <a:r>
              <a:rPr lang="en-US" altLang="zh-CN" sz="2400" b="1" dirty="0">
                <a:solidFill>
                  <a:srgbClr val="0070C0"/>
                </a:solidFill>
                <a:latin typeface="Times  New Roman"/>
              </a:rPr>
              <a:t>Target Domain</a:t>
            </a:r>
            <a:endParaRPr lang="zh-CN" altLang="en-US" sz="2400" b="1" dirty="0">
              <a:solidFill>
                <a:srgbClr val="0070C0"/>
              </a:solidFill>
              <a:latin typeface="Times  New Roman"/>
            </a:endParaRPr>
          </a:p>
        </p:txBody>
      </p:sp>
      <p:sp>
        <p:nvSpPr>
          <p:cNvPr id="13" name="箭头: 下弧形 12">
            <a:extLst>
              <a:ext uri="{FF2B5EF4-FFF2-40B4-BE49-F238E27FC236}">
                <a16:creationId xmlns:a16="http://schemas.microsoft.com/office/drawing/2014/main" id="{A1453A70-A010-42EA-940E-14E429258B97}"/>
              </a:ext>
            </a:extLst>
          </p:cNvPr>
          <p:cNvSpPr/>
          <p:nvPr/>
        </p:nvSpPr>
        <p:spPr bwMode="auto">
          <a:xfrm>
            <a:off x="3645590" y="4875303"/>
            <a:ext cx="3240360" cy="504056"/>
          </a:xfrm>
          <a:prstGeom prst="curvedUpArrow">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dirty="0">
              <a:ln>
                <a:noFill/>
              </a:ln>
              <a:solidFill>
                <a:schemeClr val="tx1"/>
              </a:solidFill>
              <a:effectLst/>
              <a:latin typeface="Calibri" pitchFamily="34" charset="0"/>
              <a:ea typeface="宋体" pitchFamily="2" charset="-122"/>
            </a:endParaRPr>
          </a:p>
        </p:txBody>
      </p:sp>
      <p:cxnSp>
        <p:nvCxnSpPr>
          <p:cNvPr id="15" name="连接符: 肘形 14">
            <a:extLst>
              <a:ext uri="{FF2B5EF4-FFF2-40B4-BE49-F238E27FC236}">
                <a16:creationId xmlns:a16="http://schemas.microsoft.com/office/drawing/2014/main" id="{A1903316-9CE6-44F3-A092-760EBE0B74C9}"/>
              </a:ext>
            </a:extLst>
          </p:cNvPr>
          <p:cNvCxnSpPr>
            <a:cxnSpLocks/>
            <a:stCxn id="24" idx="3"/>
          </p:cNvCxnSpPr>
          <p:nvPr/>
        </p:nvCxnSpPr>
        <p:spPr>
          <a:xfrm>
            <a:off x="8933853" y="1927544"/>
            <a:ext cx="1791975" cy="998771"/>
          </a:xfrm>
          <a:prstGeom prst="bentConnector3">
            <a:avLst>
              <a:gd name="adj1" fmla="val 9936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6EF8FAF2-5186-4B88-A094-0497DC258E91}"/>
              </a:ext>
            </a:extLst>
          </p:cNvPr>
          <p:cNvSpPr txBox="1"/>
          <p:nvPr/>
        </p:nvSpPr>
        <p:spPr>
          <a:xfrm>
            <a:off x="9206459" y="3061252"/>
            <a:ext cx="2627733" cy="1200329"/>
          </a:xfrm>
          <a:prstGeom prst="rect">
            <a:avLst/>
          </a:prstGeom>
          <a:noFill/>
        </p:spPr>
        <p:txBody>
          <a:bodyPr wrap="square" rtlCol="0">
            <a:spAutoFit/>
          </a:bodyPr>
          <a:lstStyle/>
          <a:p>
            <a:pPr algn="ctr"/>
            <a:r>
              <a:rPr lang="en-US" altLang="zh-CN" sz="2400" dirty="0">
                <a:solidFill>
                  <a:srgbClr val="FF0000"/>
                </a:solidFill>
                <a:latin typeface="Times  New Roman"/>
              </a:rPr>
              <a:t>Unsupervised Domain</a:t>
            </a:r>
          </a:p>
          <a:p>
            <a:pPr algn="ctr"/>
            <a:r>
              <a:rPr lang="en-US" altLang="zh-CN" sz="2400" dirty="0">
                <a:solidFill>
                  <a:srgbClr val="FF0000"/>
                </a:solidFill>
                <a:latin typeface="Times  New Roman"/>
              </a:rPr>
              <a:t>Adaptation (UDA)</a:t>
            </a:r>
            <a:endParaRPr lang="zh-CN" altLang="en-US" sz="2400" dirty="0">
              <a:solidFill>
                <a:srgbClr val="FF0000"/>
              </a:solidFill>
              <a:latin typeface="Times  New Roman"/>
            </a:endParaRPr>
          </a:p>
        </p:txBody>
      </p:sp>
      <p:sp>
        <p:nvSpPr>
          <p:cNvPr id="18" name="文本框 17">
            <a:extLst>
              <a:ext uri="{FF2B5EF4-FFF2-40B4-BE49-F238E27FC236}">
                <a16:creationId xmlns:a16="http://schemas.microsoft.com/office/drawing/2014/main" id="{2B4F207A-F250-4648-BF32-25C11655C802}"/>
              </a:ext>
            </a:extLst>
          </p:cNvPr>
          <p:cNvSpPr txBox="1"/>
          <p:nvPr/>
        </p:nvSpPr>
        <p:spPr>
          <a:xfrm>
            <a:off x="170820" y="49024"/>
            <a:ext cx="5037284" cy="707886"/>
          </a:xfrm>
          <a:prstGeom prst="rect">
            <a:avLst/>
          </a:prstGeom>
          <a:noFill/>
        </p:spPr>
        <p:txBody>
          <a:bodyPr wrap="square" rtlCol="0">
            <a:spAutoFit/>
          </a:bodyPr>
          <a:lstStyle/>
          <a:p>
            <a:r>
              <a:rPr lang="en-US" altLang="zh-CN" sz="4000" b="1" dirty="0"/>
              <a:t>Domain Adaptation</a:t>
            </a:r>
            <a:endParaRPr lang="zh-CN" altLang="en-US" sz="4000" b="1" dirty="0"/>
          </a:p>
        </p:txBody>
      </p:sp>
      <p:sp>
        <p:nvSpPr>
          <p:cNvPr id="20" name="文本框 19">
            <a:extLst>
              <a:ext uri="{FF2B5EF4-FFF2-40B4-BE49-F238E27FC236}">
                <a16:creationId xmlns:a16="http://schemas.microsoft.com/office/drawing/2014/main" id="{11A0C5CC-E407-4875-8697-AD9687EAA378}"/>
              </a:ext>
            </a:extLst>
          </p:cNvPr>
          <p:cNvSpPr txBox="1"/>
          <p:nvPr/>
        </p:nvSpPr>
        <p:spPr>
          <a:xfrm>
            <a:off x="1425750" y="1234958"/>
            <a:ext cx="2679272" cy="523220"/>
          </a:xfrm>
          <a:prstGeom prst="rect">
            <a:avLst/>
          </a:prstGeom>
          <a:noFill/>
        </p:spPr>
        <p:txBody>
          <a:bodyPr wrap="square" rtlCol="0">
            <a:spAutoFit/>
          </a:bodyPr>
          <a:lstStyle/>
          <a:p>
            <a:pPr algn="ctr"/>
            <a:r>
              <a:rPr lang="en-US" altLang="zh-CN" sz="2800" dirty="0"/>
              <a:t>Source Domain</a:t>
            </a:r>
            <a:endParaRPr lang="zh-CN" altLang="en-US" sz="2800" dirty="0"/>
          </a:p>
        </p:txBody>
      </p:sp>
      <p:sp>
        <p:nvSpPr>
          <p:cNvPr id="21" name="文本框 20">
            <a:extLst>
              <a:ext uri="{FF2B5EF4-FFF2-40B4-BE49-F238E27FC236}">
                <a16:creationId xmlns:a16="http://schemas.microsoft.com/office/drawing/2014/main" id="{9FE6F834-11D6-458B-A2A8-82E671976A78}"/>
              </a:ext>
            </a:extLst>
          </p:cNvPr>
          <p:cNvSpPr txBox="1"/>
          <p:nvPr/>
        </p:nvSpPr>
        <p:spPr>
          <a:xfrm>
            <a:off x="6462851" y="1234958"/>
            <a:ext cx="2679272" cy="523220"/>
          </a:xfrm>
          <a:prstGeom prst="rect">
            <a:avLst/>
          </a:prstGeom>
          <a:noFill/>
        </p:spPr>
        <p:txBody>
          <a:bodyPr wrap="square" rtlCol="0">
            <a:spAutoFit/>
          </a:bodyPr>
          <a:lstStyle/>
          <a:p>
            <a:pPr algn="ctr"/>
            <a:r>
              <a:rPr lang="en-US" altLang="zh-CN" sz="2800" dirty="0"/>
              <a:t>Target Domain</a:t>
            </a:r>
            <a:endParaRPr lang="zh-CN" altLang="en-US" sz="2800" dirty="0"/>
          </a:p>
        </p:txBody>
      </p:sp>
      <p:sp>
        <p:nvSpPr>
          <p:cNvPr id="22" name="不等号 21">
            <a:extLst>
              <a:ext uri="{FF2B5EF4-FFF2-40B4-BE49-F238E27FC236}">
                <a16:creationId xmlns:a16="http://schemas.microsoft.com/office/drawing/2014/main" id="{8986B40F-5312-4FD7-A44F-8A73E7A261BE}"/>
              </a:ext>
            </a:extLst>
          </p:cNvPr>
          <p:cNvSpPr/>
          <p:nvPr/>
        </p:nvSpPr>
        <p:spPr>
          <a:xfrm>
            <a:off x="5128591" y="1431235"/>
            <a:ext cx="521046" cy="213695"/>
          </a:xfrm>
          <a:prstGeom prst="mathNot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3" name="文本框 22">
            <a:extLst>
              <a:ext uri="{FF2B5EF4-FFF2-40B4-BE49-F238E27FC236}">
                <a16:creationId xmlns:a16="http://schemas.microsoft.com/office/drawing/2014/main" id="{92041AD2-F877-467A-8381-BB35EC0C41B6}"/>
              </a:ext>
            </a:extLst>
          </p:cNvPr>
          <p:cNvSpPr txBox="1"/>
          <p:nvPr/>
        </p:nvSpPr>
        <p:spPr>
          <a:xfrm>
            <a:off x="1878496" y="1758178"/>
            <a:ext cx="1767094" cy="400110"/>
          </a:xfrm>
          <a:prstGeom prst="rect">
            <a:avLst/>
          </a:prstGeom>
          <a:noFill/>
        </p:spPr>
        <p:txBody>
          <a:bodyPr wrap="square" rtlCol="0">
            <a:spAutoFit/>
          </a:bodyPr>
          <a:lstStyle/>
          <a:p>
            <a:pPr algn="ctr"/>
            <a:r>
              <a:rPr lang="en-US" altLang="zh-CN" sz="2000" dirty="0">
                <a:solidFill>
                  <a:schemeClr val="accent1">
                    <a:lumMod val="75000"/>
                  </a:schemeClr>
                </a:solidFill>
              </a:rPr>
              <a:t>Labeled !</a:t>
            </a:r>
            <a:endParaRPr lang="zh-CN" altLang="en-US" sz="2000" dirty="0">
              <a:solidFill>
                <a:schemeClr val="accent1">
                  <a:lumMod val="75000"/>
                </a:schemeClr>
              </a:solidFill>
            </a:endParaRPr>
          </a:p>
        </p:txBody>
      </p:sp>
      <p:sp>
        <p:nvSpPr>
          <p:cNvPr id="24" name="文本框 23">
            <a:extLst>
              <a:ext uri="{FF2B5EF4-FFF2-40B4-BE49-F238E27FC236}">
                <a16:creationId xmlns:a16="http://schemas.microsoft.com/office/drawing/2014/main" id="{FACD0D7B-8432-4ADD-9CA1-D53A6CF55E46}"/>
              </a:ext>
            </a:extLst>
          </p:cNvPr>
          <p:cNvSpPr txBox="1"/>
          <p:nvPr/>
        </p:nvSpPr>
        <p:spPr>
          <a:xfrm>
            <a:off x="7166759" y="1727489"/>
            <a:ext cx="1767094" cy="400110"/>
          </a:xfrm>
          <a:prstGeom prst="rect">
            <a:avLst/>
          </a:prstGeom>
          <a:noFill/>
        </p:spPr>
        <p:txBody>
          <a:bodyPr wrap="square" rtlCol="0">
            <a:spAutoFit/>
          </a:bodyPr>
          <a:lstStyle/>
          <a:p>
            <a:pPr algn="ctr"/>
            <a:r>
              <a:rPr lang="en-US" altLang="zh-CN" sz="2000" dirty="0">
                <a:solidFill>
                  <a:srgbClr val="FF0000"/>
                </a:solidFill>
              </a:rPr>
              <a:t>Unlabeled !</a:t>
            </a:r>
            <a:endParaRPr lang="zh-CN" altLang="en-US" sz="2000" dirty="0">
              <a:solidFill>
                <a:srgbClr val="FF0000"/>
              </a:solidFill>
            </a:endParaRPr>
          </a:p>
        </p:txBody>
      </p:sp>
    </p:spTree>
    <p:extLst>
      <p:ext uri="{BB962C8B-B14F-4D97-AF65-F5344CB8AC3E}">
        <p14:creationId xmlns:p14="http://schemas.microsoft.com/office/powerpoint/2010/main" val="94783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FB4350E-4D02-445E-B064-99D2C3C3D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227" y="1147887"/>
            <a:ext cx="6411191" cy="4126594"/>
          </a:xfrm>
          <a:prstGeom prst="rect">
            <a:avLst/>
          </a:prstGeom>
        </p:spPr>
      </p:pic>
      <p:pic>
        <p:nvPicPr>
          <p:cNvPr id="5" name="图片 4">
            <a:extLst>
              <a:ext uri="{FF2B5EF4-FFF2-40B4-BE49-F238E27FC236}">
                <a16:creationId xmlns:a16="http://schemas.microsoft.com/office/drawing/2014/main" id="{A1203E49-EBB7-4D24-B3AE-8446665C9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335" y="5368026"/>
            <a:ext cx="5715294" cy="508026"/>
          </a:xfrm>
          <a:prstGeom prst="rect">
            <a:avLst/>
          </a:prstGeom>
        </p:spPr>
      </p:pic>
      <p:cxnSp>
        <p:nvCxnSpPr>
          <p:cNvPr id="6" name="连接符: 肘形 5">
            <a:extLst>
              <a:ext uri="{FF2B5EF4-FFF2-40B4-BE49-F238E27FC236}">
                <a16:creationId xmlns:a16="http://schemas.microsoft.com/office/drawing/2014/main" id="{EB18F880-C47E-4427-9FB7-27ECD74F7FC8}"/>
              </a:ext>
            </a:extLst>
          </p:cNvPr>
          <p:cNvCxnSpPr>
            <a:cxnSpLocks/>
          </p:cNvCxnSpPr>
          <p:nvPr/>
        </p:nvCxnSpPr>
        <p:spPr>
          <a:xfrm rot="10800000" flipV="1">
            <a:off x="2788227" y="4825836"/>
            <a:ext cx="1790702" cy="542190"/>
          </a:xfrm>
          <a:prstGeom prst="bentConnector3">
            <a:avLst>
              <a:gd name="adj1" fmla="val -1064"/>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7" name="文本框 6">
            <a:extLst>
              <a:ext uri="{FF2B5EF4-FFF2-40B4-BE49-F238E27FC236}">
                <a16:creationId xmlns:a16="http://schemas.microsoft.com/office/drawing/2014/main" id="{8226C9CA-01EA-4A8C-822D-9709B503F275}"/>
              </a:ext>
            </a:extLst>
          </p:cNvPr>
          <p:cNvSpPr txBox="1"/>
          <p:nvPr/>
        </p:nvSpPr>
        <p:spPr>
          <a:xfrm>
            <a:off x="171522" y="5045055"/>
            <a:ext cx="2791691" cy="830997"/>
          </a:xfrm>
          <a:prstGeom prst="rect">
            <a:avLst/>
          </a:prstGeom>
          <a:noFill/>
        </p:spPr>
        <p:txBody>
          <a:bodyPr wrap="square" rtlCol="0">
            <a:spAutoFit/>
          </a:bodyPr>
          <a:lstStyle/>
          <a:p>
            <a:pPr lvl="0" algn="ctr"/>
            <a:r>
              <a:rPr lang="en-US" altLang="zh-CN" sz="2400" dirty="0">
                <a:solidFill>
                  <a:srgbClr val="FF0000"/>
                </a:solidFill>
                <a:latin typeface="Times  New Roman"/>
              </a:rPr>
              <a:t>Shared label set is known in advance</a:t>
            </a:r>
            <a:endParaRPr lang="zh-CN" altLang="en-US" sz="2400" dirty="0">
              <a:solidFill>
                <a:srgbClr val="FF0000"/>
              </a:solidFill>
              <a:latin typeface="Times  New Roman"/>
            </a:endParaRPr>
          </a:p>
        </p:txBody>
      </p:sp>
      <p:sp>
        <p:nvSpPr>
          <p:cNvPr id="9" name="文本框 8">
            <a:extLst>
              <a:ext uri="{FF2B5EF4-FFF2-40B4-BE49-F238E27FC236}">
                <a16:creationId xmlns:a16="http://schemas.microsoft.com/office/drawing/2014/main" id="{5B8B1544-720F-4B5A-BDB8-CF820238B0F7}"/>
              </a:ext>
            </a:extLst>
          </p:cNvPr>
          <p:cNvSpPr txBox="1"/>
          <p:nvPr/>
        </p:nvSpPr>
        <p:spPr>
          <a:xfrm>
            <a:off x="170819" y="49024"/>
            <a:ext cx="6697119" cy="707886"/>
          </a:xfrm>
          <a:prstGeom prst="rect">
            <a:avLst/>
          </a:prstGeom>
          <a:noFill/>
        </p:spPr>
        <p:txBody>
          <a:bodyPr wrap="square" rtlCol="0">
            <a:spAutoFit/>
          </a:bodyPr>
          <a:lstStyle/>
          <a:p>
            <a:r>
              <a:rPr lang="en-US" altLang="zh-CN" sz="4000" b="1" dirty="0"/>
              <a:t>Different Variants of UDA</a:t>
            </a:r>
          </a:p>
        </p:txBody>
      </p:sp>
      <p:sp>
        <p:nvSpPr>
          <p:cNvPr id="10" name="object 7">
            <a:extLst>
              <a:ext uri="{FF2B5EF4-FFF2-40B4-BE49-F238E27FC236}">
                <a16:creationId xmlns:a16="http://schemas.microsoft.com/office/drawing/2014/main" id="{00E6F2C1-1764-466D-873B-48D1EF63A57E}"/>
              </a:ext>
            </a:extLst>
          </p:cNvPr>
          <p:cNvSpPr txBox="1"/>
          <p:nvPr/>
        </p:nvSpPr>
        <p:spPr>
          <a:xfrm>
            <a:off x="0" y="6466067"/>
            <a:ext cx="9462052" cy="391933"/>
          </a:xfrm>
          <a:prstGeom prst="rect">
            <a:avLst/>
          </a:prstGeom>
          <a:ln w="25146">
            <a:noFill/>
          </a:ln>
        </p:spPr>
        <p:txBody>
          <a:bodyPr vert="horz" wrap="square" lIns="0" tIns="22383" rIns="0" bIns="0" rtlCol="0">
            <a:spAutoFit/>
          </a:bodyPr>
          <a:lstStyle/>
          <a:p>
            <a:r>
              <a:rPr lang="en-US" altLang="zh-CN" sz="1200" dirty="0">
                <a:solidFill>
                  <a:schemeClr val="bg1"/>
                </a:solidFill>
                <a:latin typeface="Times New Roman" panose="02020603050405020304" pitchFamily="18" charset="0"/>
                <a:cs typeface="Times New Roman" panose="02020603050405020304" pitchFamily="18" charset="0"/>
              </a:rPr>
              <a:t>[1] Pau </a:t>
            </a:r>
            <a:r>
              <a:rPr lang="en-US" altLang="zh-CN" sz="1200" dirty="0" err="1">
                <a:solidFill>
                  <a:schemeClr val="bg1"/>
                </a:solidFill>
                <a:latin typeface="Times New Roman" panose="02020603050405020304" pitchFamily="18" charset="0"/>
                <a:cs typeface="Times New Roman" panose="02020603050405020304" pitchFamily="18" charset="0"/>
              </a:rPr>
              <a:t>Panareda</a:t>
            </a:r>
            <a:r>
              <a:rPr lang="en-US" altLang="zh-CN" sz="1200" dirty="0">
                <a:solidFill>
                  <a:schemeClr val="bg1"/>
                </a:solidFill>
                <a:latin typeface="Times New Roman" panose="02020603050405020304" pitchFamily="18" charset="0"/>
                <a:cs typeface="Times New Roman" panose="02020603050405020304" pitchFamily="18" charset="0"/>
              </a:rPr>
              <a:t> Busto and Juergen Gall. Open set domain adaptation. In ICCV, 2017.</a:t>
            </a:r>
          </a:p>
          <a:p>
            <a:r>
              <a:rPr lang="en-US" altLang="zh-CN" sz="1200" dirty="0">
                <a:solidFill>
                  <a:schemeClr val="bg1"/>
                </a:solidFill>
                <a:latin typeface="Times New Roman" panose="02020603050405020304" pitchFamily="18" charset="0"/>
                <a:cs typeface="Times New Roman" panose="02020603050405020304" pitchFamily="18" charset="0"/>
              </a:rPr>
              <a:t>[2] Saito, Shohei Yamamoto, Yoshitaka </a:t>
            </a:r>
            <a:r>
              <a:rPr lang="en-US" altLang="zh-CN" sz="1200" dirty="0" err="1">
                <a:solidFill>
                  <a:schemeClr val="bg1"/>
                </a:solidFill>
                <a:latin typeface="Times New Roman" panose="02020603050405020304" pitchFamily="18" charset="0"/>
                <a:cs typeface="Times New Roman" panose="02020603050405020304" pitchFamily="18" charset="0"/>
              </a:rPr>
              <a:t>Ushiku</a:t>
            </a:r>
            <a:r>
              <a:rPr lang="en-US" altLang="zh-CN" sz="1200" dirty="0">
                <a:solidFill>
                  <a:schemeClr val="bg1"/>
                </a:solidFill>
                <a:latin typeface="Times New Roman" panose="02020603050405020304" pitchFamily="18" charset="0"/>
                <a:cs typeface="Times New Roman" panose="02020603050405020304" pitchFamily="18" charset="0"/>
              </a:rPr>
              <a:t>, and Tatsuya Harada. Open set domain adaptation by backpropagation. In ECCV, 2018.</a:t>
            </a:r>
          </a:p>
        </p:txBody>
      </p:sp>
      <p:sp>
        <p:nvSpPr>
          <p:cNvPr id="8" name="文本框 7">
            <a:extLst>
              <a:ext uri="{FF2B5EF4-FFF2-40B4-BE49-F238E27FC236}">
                <a16:creationId xmlns:a16="http://schemas.microsoft.com/office/drawing/2014/main" id="{B4875BC7-5671-4274-A3C1-C639F09A20A6}"/>
              </a:ext>
            </a:extLst>
          </p:cNvPr>
          <p:cNvSpPr txBox="1"/>
          <p:nvPr/>
        </p:nvSpPr>
        <p:spPr>
          <a:xfrm>
            <a:off x="6271591" y="624666"/>
            <a:ext cx="3190461" cy="523220"/>
          </a:xfrm>
          <a:prstGeom prst="rect">
            <a:avLst/>
          </a:prstGeom>
          <a:noFill/>
        </p:spPr>
        <p:txBody>
          <a:bodyPr wrap="square" rtlCol="0">
            <a:spAutoFit/>
          </a:bodyPr>
          <a:lstStyle/>
          <a:p>
            <a:pPr algn="ctr"/>
            <a:r>
              <a:rPr lang="en-US" altLang="zh-CN" sz="2800" b="1" dirty="0">
                <a:latin typeface="Times  New Roman"/>
              </a:rPr>
              <a:t>[You et al., 2019]</a:t>
            </a:r>
            <a:endParaRPr lang="zh-CN" altLang="en-US" sz="2800" b="1" dirty="0">
              <a:latin typeface="Times  New Roman"/>
            </a:endParaRPr>
          </a:p>
        </p:txBody>
      </p:sp>
    </p:spTree>
    <p:extLst>
      <p:ext uri="{BB962C8B-B14F-4D97-AF65-F5344CB8AC3E}">
        <p14:creationId xmlns:p14="http://schemas.microsoft.com/office/powerpoint/2010/main" val="324685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58"/>
          <p:cNvSpPr>
            <a:spLocks noChangeArrowheads="1"/>
          </p:cNvSpPr>
          <p:nvPr/>
        </p:nvSpPr>
        <p:spPr bwMode="auto">
          <a:xfrm>
            <a:off x="1143401" y="2852939"/>
            <a:ext cx="10041168" cy="1385653"/>
          </a:xfrm>
          <a:prstGeom prst="roundRect">
            <a:avLst>
              <a:gd name="adj" fmla="val 50000"/>
            </a:avLst>
          </a:prstGeom>
          <a:solidFill>
            <a:schemeClr val="tx1">
              <a:lumMod val="75000"/>
              <a:lumOff val="25000"/>
            </a:schemeClr>
          </a:solidFill>
          <a:ln w="34925">
            <a:solidFill>
              <a:schemeClr val="bg1"/>
            </a:solidFill>
            <a:round/>
            <a:headEnd/>
            <a:tailEnd/>
          </a:ln>
        </p:spPr>
        <p:txBody>
          <a:bodyPr anchor="ctr"/>
          <a:lstStyle/>
          <a:p>
            <a:pPr algn="ctr"/>
            <a:endParaRPr lang="zh-CN" altLang="zh-CN" sz="2133" dirty="0">
              <a:solidFill>
                <a:srgbClr val="FFFFFF"/>
              </a:solidFill>
              <a:latin typeface="微软雅黑" pitchFamily="34" charset="-122"/>
              <a:ea typeface="微软雅黑" pitchFamily="34" charset="-122"/>
              <a:sym typeface="宋体" pitchFamily="2" charset="-122"/>
            </a:endParaRPr>
          </a:p>
        </p:txBody>
      </p:sp>
      <p:grpSp>
        <p:nvGrpSpPr>
          <p:cNvPr id="7" name="组合 6"/>
          <p:cNvGrpSpPr/>
          <p:nvPr/>
        </p:nvGrpSpPr>
        <p:grpSpPr>
          <a:xfrm>
            <a:off x="1267846" y="2945671"/>
            <a:ext cx="1190837" cy="1153875"/>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noFill/>
              <a:round/>
              <a:headEnd/>
              <a:tailEnd/>
            </a:ln>
          </p:spPr>
          <p:txBody>
            <a:bodyPr anchor="ctr"/>
            <a:lstStyle/>
            <a:p>
              <a:pPr algn="ctr"/>
              <a:endParaRPr lang="zh-CN" altLang="zh-CN" sz="1800" dirty="0">
                <a:solidFill>
                  <a:srgbClr val="FFFFFF"/>
                </a:solidFill>
                <a:latin typeface="微软雅黑" pitchFamily="34" charset="-122"/>
                <a:ea typeface="微软雅黑" pitchFamily="34" charset="-122"/>
                <a:sym typeface="宋体" pitchFamily="2" charset="-122"/>
              </a:endParaRPr>
            </a:p>
          </p:txBody>
        </p:sp>
        <p:sp>
          <p:nvSpPr>
            <p:cNvPr id="5" name="Text Box 39"/>
            <p:cNvSpPr>
              <a:spLocks noChangeArrowheads="1"/>
            </p:cNvSpPr>
            <p:nvPr/>
          </p:nvSpPr>
          <p:spPr bwMode="auto">
            <a:xfrm>
              <a:off x="950884" y="2209253"/>
              <a:ext cx="893128" cy="720197"/>
            </a:xfrm>
            <a:prstGeom prst="rect">
              <a:avLst/>
            </a:prstGeom>
            <a:noFill/>
            <a:ln w="9525">
              <a:noFill/>
              <a:miter lim="800000"/>
              <a:headEnd/>
              <a:tailEnd/>
            </a:ln>
          </p:spPr>
          <p:txBody>
            <a:bodyPr>
              <a:spAutoFit/>
            </a:bodyPr>
            <a:lstStyle/>
            <a:p>
              <a:pPr algn="ctr">
                <a:lnSpc>
                  <a:spcPct val="150000"/>
                </a:lnSpc>
              </a:pPr>
              <a:r>
                <a:rPr lang="en-US" altLang="zh-CN" sz="4267" dirty="0">
                  <a:solidFill>
                    <a:srgbClr val="314865"/>
                  </a:solidFill>
                  <a:latin typeface="微软雅黑" pitchFamily="34" charset="-122"/>
                  <a:ea typeface="微软雅黑" pitchFamily="34" charset="-122"/>
                  <a:sym typeface="微软雅黑" pitchFamily="34" charset="-122"/>
                </a:rPr>
                <a:t>2</a:t>
              </a:r>
              <a:endParaRPr lang="zh-CN" altLang="en-US" sz="1800" dirty="0">
                <a:solidFill>
                  <a:srgbClr val="314865"/>
                </a:solidFill>
                <a:ea typeface="微软雅黑" pitchFamily="34" charset="-122"/>
              </a:endParaRPr>
            </a:p>
          </p:txBody>
        </p:sp>
      </p:grpSp>
      <p:sp>
        <p:nvSpPr>
          <p:cNvPr id="6" name="Text Box 39"/>
          <p:cNvSpPr>
            <a:spLocks noChangeArrowheads="1"/>
          </p:cNvSpPr>
          <p:nvPr/>
        </p:nvSpPr>
        <p:spPr bwMode="auto">
          <a:xfrm>
            <a:off x="1845658" y="2797212"/>
            <a:ext cx="9604220" cy="1178400"/>
          </a:xfrm>
          <a:prstGeom prst="rect">
            <a:avLst/>
          </a:prstGeom>
          <a:noFill/>
          <a:ln w="9525">
            <a:noFill/>
            <a:miter lim="800000"/>
            <a:headEnd/>
            <a:tailEnd/>
          </a:ln>
        </p:spPr>
        <p:txBody>
          <a:bodyPr wrap="square">
            <a:spAutoFit/>
          </a:bodyPr>
          <a:lstStyle/>
          <a:p>
            <a:pPr algn="ctr">
              <a:lnSpc>
                <a:spcPct val="150000"/>
              </a:lnSpc>
              <a:buClr>
                <a:schemeClr val="tx1"/>
              </a:buClr>
            </a:pPr>
            <a:r>
              <a:rPr lang="zh-CN" altLang="en-US" sz="5333" b="1" dirty="0">
                <a:solidFill>
                  <a:schemeClr val="bg1"/>
                </a:solidFill>
                <a:latin typeface="微软雅黑" pitchFamily="34" charset="-122"/>
                <a:ea typeface="微软雅黑" panose="020B0503020204020204" pitchFamily="34" charset="-122"/>
                <a:sym typeface="微软雅黑" pitchFamily="34" charset="-122"/>
              </a:rPr>
              <a:t>经典的</a:t>
            </a:r>
            <a:r>
              <a:rPr lang="en-US" altLang="zh-CN" sz="5333" b="1" dirty="0">
                <a:solidFill>
                  <a:schemeClr val="bg1"/>
                </a:solidFill>
                <a:latin typeface="微软雅黑" pitchFamily="34" charset="-122"/>
                <a:ea typeface="微软雅黑" panose="020B0503020204020204" pitchFamily="34" charset="-122"/>
                <a:sym typeface="微软雅黑" pitchFamily="34" charset="-122"/>
              </a:rPr>
              <a:t>UDA</a:t>
            </a:r>
            <a:r>
              <a:rPr lang="zh-CN" altLang="en-US" sz="5333" b="1" dirty="0">
                <a:solidFill>
                  <a:schemeClr val="bg1"/>
                </a:solidFill>
                <a:latin typeface="微软雅黑" pitchFamily="34" charset="-122"/>
                <a:ea typeface="微软雅黑" panose="020B0503020204020204" pitchFamily="34" charset="-122"/>
                <a:sym typeface="微软雅黑" pitchFamily="34" charset="-122"/>
              </a:rPr>
              <a:t>理论、算法回顾</a:t>
            </a:r>
          </a:p>
        </p:txBody>
      </p:sp>
      <p:grpSp>
        <p:nvGrpSpPr>
          <p:cNvPr id="8" name="组合 7"/>
          <p:cNvGrpSpPr/>
          <p:nvPr/>
        </p:nvGrpSpPr>
        <p:grpSpPr>
          <a:xfrm>
            <a:off x="0" y="353121"/>
            <a:ext cx="2387864" cy="599092"/>
            <a:chOff x="-1" y="588691"/>
            <a:chExt cx="3026771" cy="449319"/>
          </a:xfrm>
          <a:solidFill>
            <a:schemeClr val="tx1">
              <a:lumMod val="75000"/>
              <a:lumOff val="25000"/>
            </a:schemeClr>
          </a:solidFill>
        </p:grpSpPr>
        <p:sp>
          <p:nvSpPr>
            <p:cNvPr id="9" name="矩形 1"/>
            <p:cNvSpPr/>
            <p:nvPr/>
          </p:nvSpPr>
          <p:spPr>
            <a:xfrm>
              <a:off x="-1" y="588691"/>
              <a:ext cx="3026771" cy="449319"/>
            </a:xfrm>
            <a:custGeom>
              <a:avLst/>
              <a:gdLst>
                <a:gd name="connsiteX0" fmla="*/ 0 w 2411760"/>
                <a:gd name="connsiteY0" fmla="*/ 0 h 484751"/>
                <a:gd name="connsiteX1" fmla="*/ 2411760 w 2411760"/>
                <a:gd name="connsiteY1" fmla="*/ 0 h 484751"/>
                <a:gd name="connsiteX2" fmla="*/ 2411760 w 2411760"/>
                <a:gd name="connsiteY2" fmla="*/ 484751 h 484751"/>
                <a:gd name="connsiteX3" fmla="*/ 0 w 2411760"/>
                <a:gd name="connsiteY3" fmla="*/ 484751 h 484751"/>
                <a:gd name="connsiteX4" fmla="*/ 0 w 2411760"/>
                <a:gd name="connsiteY4" fmla="*/ 0 h 484751"/>
                <a:gd name="connsiteX0" fmla="*/ 0 w 2849910"/>
                <a:gd name="connsiteY0" fmla="*/ 0 h 484751"/>
                <a:gd name="connsiteX1" fmla="*/ 2411760 w 2849910"/>
                <a:gd name="connsiteY1" fmla="*/ 0 h 484751"/>
                <a:gd name="connsiteX2" fmla="*/ 2849910 w 2849910"/>
                <a:gd name="connsiteY2" fmla="*/ 484751 h 484751"/>
                <a:gd name="connsiteX3" fmla="*/ 0 w 2849910"/>
                <a:gd name="connsiteY3" fmla="*/ 484751 h 484751"/>
                <a:gd name="connsiteX4" fmla="*/ 0 w 2849910"/>
                <a:gd name="connsiteY4" fmla="*/ 0 h 48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910" h="484751">
                  <a:moveTo>
                    <a:pt x="0" y="0"/>
                  </a:moveTo>
                  <a:lnTo>
                    <a:pt x="2411760" y="0"/>
                  </a:lnTo>
                  <a:lnTo>
                    <a:pt x="2849910" y="484751"/>
                  </a:lnTo>
                  <a:lnTo>
                    <a:pt x="0" y="48475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zh-CN" altLang="en-US" sz="1800" dirty="0">
                <a:solidFill>
                  <a:schemeClr val="bg1"/>
                </a:solidFill>
                <a:ea typeface="微软雅黑" pitchFamily="34" charset="-122"/>
              </a:endParaRPr>
            </a:p>
          </p:txBody>
        </p:sp>
        <p:sp>
          <p:nvSpPr>
            <p:cNvPr id="10" name="矩形 9"/>
            <p:cNvSpPr/>
            <p:nvPr/>
          </p:nvSpPr>
          <p:spPr>
            <a:xfrm>
              <a:off x="610875" y="628375"/>
              <a:ext cx="1532466" cy="377074"/>
            </a:xfrm>
            <a:prstGeom prst="rect">
              <a:avLst/>
            </a:prstGeom>
            <a:grpFill/>
          </p:spPr>
          <p:txBody>
            <a:bodyPr wrap="none">
              <a:spAutoFit/>
            </a:bodyPr>
            <a:lstStyle/>
            <a:p>
              <a:r>
                <a:rPr lang="zh-CN" altLang="en-US" sz="2667" b="1" kern="0" dirty="0">
                  <a:solidFill>
                    <a:schemeClr val="bg1"/>
                  </a:solidFill>
                  <a:latin typeface="微软雅黑" pitchFamily="34" charset="-122"/>
                  <a:ea typeface="微软雅黑" pitchFamily="34" charset="-122"/>
                </a:rPr>
                <a:t>过渡页</a:t>
              </a:r>
              <a:endParaRPr lang="zh-CN" altLang="en-US" sz="2667" b="1" dirty="0">
                <a:solidFill>
                  <a:schemeClr val="bg1"/>
                </a:solidFill>
                <a:ea typeface="微软雅黑" pitchFamily="34" charset="-122"/>
              </a:endParaRPr>
            </a:p>
          </p:txBody>
        </p:sp>
      </p:grpSp>
    </p:spTree>
    <p:extLst>
      <p:ext uri="{BB962C8B-B14F-4D97-AF65-F5344CB8AC3E}">
        <p14:creationId xmlns:p14="http://schemas.microsoft.com/office/powerpoint/2010/main" val="15670127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cTn>
                              </p:par>
                            </p:childTnLst>
                          </p:cTn>
                        </p:par>
                        <p:par>
                          <p:cTn id="18" fill="hold">
                            <p:stCondLst>
                              <p:cond delay="2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extLst>
    <p:ext uri="{E180D4A7-C9FB-4DFB-919C-405C955672EB}">
      <p14:showEvtLst xmlns:p14="http://schemas.microsoft.com/office/powerpoint/2010/main">
        <p14:playEvt time="0" objId="2"/>
        <p14:stopEvt time="5293"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7848924-36A4-4A7F-8335-2D9290BFF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759" y="1442571"/>
            <a:ext cx="5782482" cy="752580"/>
          </a:xfrm>
          <a:prstGeom prst="rect">
            <a:avLst/>
          </a:prstGeom>
        </p:spPr>
      </p:pic>
      <p:sp>
        <p:nvSpPr>
          <p:cNvPr id="4" name="文本框 3">
            <a:extLst>
              <a:ext uri="{FF2B5EF4-FFF2-40B4-BE49-F238E27FC236}">
                <a16:creationId xmlns:a16="http://schemas.microsoft.com/office/drawing/2014/main" id="{90A09941-5BB1-4213-9989-64C3056B3AFB}"/>
              </a:ext>
            </a:extLst>
          </p:cNvPr>
          <p:cNvSpPr txBox="1"/>
          <p:nvPr/>
        </p:nvSpPr>
        <p:spPr>
          <a:xfrm>
            <a:off x="170819" y="49024"/>
            <a:ext cx="7392859" cy="707886"/>
          </a:xfrm>
          <a:prstGeom prst="rect">
            <a:avLst/>
          </a:prstGeom>
          <a:noFill/>
        </p:spPr>
        <p:txBody>
          <a:bodyPr wrap="square" rtlCol="0">
            <a:spAutoFit/>
          </a:bodyPr>
          <a:lstStyle/>
          <a:p>
            <a:r>
              <a:rPr lang="en-US" altLang="zh-CN" sz="4000" b="1" dirty="0"/>
              <a:t>General Theory Scheme</a:t>
            </a:r>
          </a:p>
        </p:txBody>
      </p:sp>
      <p:sp>
        <p:nvSpPr>
          <p:cNvPr id="6" name="object 6">
            <a:extLst>
              <a:ext uri="{FF2B5EF4-FFF2-40B4-BE49-F238E27FC236}">
                <a16:creationId xmlns:a16="http://schemas.microsoft.com/office/drawing/2014/main" id="{CAD50DB4-5219-4C44-992E-98D6A2E3565F}"/>
              </a:ext>
            </a:extLst>
          </p:cNvPr>
          <p:cNvSpPr/>
          <p:nvPr/>
        </p:nvSpPr>
        <p:spPr>
          <a:xfrm>
            <a:off x="2331028" y="2483505"/>
            <a:ext cx="1327150" cy="369570"/>
          </a:xfrm>
          <a:custGeom>
            <a:avLst/>
            <a:gdLst/>
            <a:ahLst/>
            <a:cxnLst/>
            <a:rect l="l" t="t" r="r" b="b"/>
            <a:pathLst>
              <a:path w="1327150" h="369569">
                <a:moveTo>
                  <a:pt x="0" y="0"/>
                </a:moveTo>
                <a:lnTo>
                  <a:pt x="1326541" y="0"/>
                </a:lnTo>
                <a:lnTo>
                  <a:pt x="1326541" y="369332"/>
                </a:lnTo>
                <a:lnTo>
                  <a:pt x="0" y="369332"/>
                </a:lnTo>
                <a:lnTo>
                  <a:pt x="0" y="0"/>
                </a:lnTo>
                <a:close/>
              </a:path>
            </a:pathLst>
          </a:custGeom>
          <a:ln w="38099">
            <a:solidFill>
              <a:srgbClr val="000000"/>
            </a:solidFill>
          </a:ln>
        </p:spPr>
        <p:txBody>
          <a:bodyPr wrap="square" lIns="0" tIns="0" rIns="0" bIns="0" rtlCol="0"/>
          <a:lstStyle/>
          <a:p>
            <a:endParaRPr/>
          </a:p>
        </p:txBody>
      </p:sp>
      <p:sp>
        <p:nvSpPr>
          <p:cNvPr id="7" name="object 7">
            <a:extLst>
              <a:ext uri="{FF2B5EF4-FFF2-40B4-BE49-F238E27FC236}">
                <a16:creationId xmlns:a16="http://schemas.microsoft.com/office/drawing/2014/main" id="{FFF704CF-CDF4-4982-AEA3-CD70A854F32F}"/>
              </a:ext>
            </a:extLst>
          </p:cNvPr>
          <p:cNvSpPr txBox="1"/>
          <p:nvPr/>
        </p:nvSpPr>
        <p:spPr>
          <a:xfrm>
            <a:off x="2409768" y="2559887"/>
            <a:ext cx="1156335" cy="254000"/>
          </a:xfrm>
          <a:prstGeom prst="rect">
            <a:avLst/>
          </a:prstGeom>
        </p:spPr>
        <p:txBody>
          <a:bodyPr vert="horz" wrap="square" lIns="0" tIns="0" rIns="0" bIns="0" rtlCol="0">
            <a:spAutoFit/>
          </a:bodyPr>
          <a:lstStyle/>
          <a:p>
            <a:pPr marL="12700">
              <a:lnSpc>
                <a:spcPct val="100000"/>
              </a:lnSpc>
            </a:pPr>
            <a:r>
              <a:rPr sz="1800" dirty="0">
                <a:latin typeface="Arial"/>
                <a:cs typeface="Arial"/>
              </a:rPr>
              <a:t>Hypo</a:t>
            </a:r>
            <a:r>
              <a:rPr sz="1800" spc="-5" dirty="0">
                <a:latin typeface="Arial"/>
                <a:cs typeface="Arial"/>
              </a:rPr>
              <a:t>t</a:t>
            </a:r>
            <a:r>
              <a:rPr sz="1800" dirty="0">
                <a:latin typeface="Arial"/>
                <a:cs typeface="Arial"/>
              </a:rPr>
              <a:t>hesis</a:t>
            </a:r>
          </a:p>
        </p:txBody>
      </p:sp>
      <p:sp>
        <p:nvSpPr>
          <p:cNvPr id="8" name="object 8">
            <a:extLst>
              <a:ext uri="{FF2B5EF4-FFF2-40B4-BE49-F238E27FC236}">
                <a16:creationId xmlns:a16="http://schemas.microsoft.com/office/drawing/2014/main" id="{595A40C5-C2FE-4A03-A82E-B1D636118928}"/>
              </a:ext>
            </a:extLst>
          </p:cNvPr>
          <p:cNvSpPr txBox="1"/>
          <p:nvPr/>
        </p:nvSpPr>
        <p:spPr>
          <a:xfrm>
            <a:off x="2916990" y="3079021"/>
            <a:ext cx="1852930" cy="538609"/>
          </a:xfrm>
          <a:prstGeom prst="rect">
            <a:avLst/>
          </a:prstGeom>
          <a:ln w="38099">
            <a:solidFill>
              <a:srgbClr val="000000"/>
            </a:solidFill>
          </a:ln>
        </p:spPr>
        <p:txBody>
          <a:bodyPr vert="horz" wrap="square" lIns="0" tIns="0" rIns="0" bIns="0" rtlCol="0">
            <a:spAutoFit/>
          </a:bodyPr>
          <a:lstStyle/>
          <a:p>
            <a:pPr marL="71755" marR="82550">
              <a:lnSpc>
                <a:spcPts val="2100"/>
              </a:lnSpc>
            </a:pPr>
            <a:r>
              <a:rPr sz="1800" dirty="0">
                <a:latin typeface="Arial"/>
                <a:cs typeface="Arial"/>
              </a:rPr>
              <a:t>Expe</a:t>
            </a:r>
            <a:r>
              <a:rPr sz="1800" spc="-5" dirty="0">
                <a:latin typeface="Arial"/>
                <a:cs typeface="Arial"/>
              </a:rPr>
              <a:t>ct</a:t>
            </a:r>
            <a:r>
              <a:rPr sz="1800" dirty="0">
                <a:latin typeface="Arial"/>
                <a:cs typeface="Arial"/>
              </a:rPr>
              <a:t>ed</a:t>
            </a:r>
            <a:r>
              <a:rPr sz="1800" spc="-5" dirty="0">
                <a:latin typeface="Arial"/>
                <a:cs typeface="Arial"/>
              </a:rPr>
              <a:t> </a:t>
            </a:r>
            <a:r>
              <a:rPr sz="1800" dirty="0">
                <a:latin typeface="Arial"/>
                <a:cs typeface="Arial"/>
              </a:rPr>
              <a:t>error </a:t>
            </a:r>
            <a:r>
              <a:rPr lang="en-US" sz="1800" spc="-5" dirty="0">
                <a:latin typeface="Arial"/>
                <a:cs typeface="Arial"/>
              </a:rPr>
              <a:t>i</a:t>
            </a:r>
            <a:r>
              <a:rPr sz="1800" dirty="0">
                <a:latin typeface="Arial"/>
                <a:cs typeface="Arial"/>
              </a:rPr>
              <a:t>n</a:t>
            </a:r>
            <a:r>
              <a:rPr sz="1800" spc="-5" dirty="0">
                <a:latin typeface="Arial"/>
                <a:cs typeface="Arial"/>
              </a:rPr>
              <a:t> t</a:t>
            </a:r>
            <a:r>
              <a:rPr sz="1800" dirty="0">
                <a:latin typeface="Arial"/>
                <a:cs typeface="Arial"/>
              </a:rPr>
              <a:t>arge</a:t>
            </a:r>
            <a:r>
              <a:rPr sz="1800" spc="-5" dirty="0">
                <a:latin typeface="Arial"/>
                <a:cs typeface="Arial"/>
              </a:rPr>
              <a:t>t </a:t>
            </a:r>
            <a:r>
              <a:rPr sz="1800" dirty="0">
                <a:latin typeface="Arial"/>
                <a:cs typeface="Arial"/>
              </a:rPr>
              <a:t>domain</a:t>
            </a:r>
          </a:p>
        </p:txBody>
      </p:sp>
      <p:sp>
        <p:nvSpPr>
          <p:cNvPr id="9" name="object 9">
            <a:extLst>
              <a:ext uri="{FF2B5EF4-FFF2-40B4-BE49-F238E27FC236}">
                <a16:creationId xmlns:a16="http://schemas.microsoft.com/office/drawing/2014/main" id="{BA72B65F-A313-48E7-8BE9-949E4C4FABB3}"/>
              </a:ext>
            </a:extLst>
          </p:cNvPr>
          <p:cNvSpPr/>
          <p:nvPr/>
        </p:nvSpPr>
        <p:spPr>
          <a:xfrm>
            <a:off x="4957503" y="2695745"/>
            <a:ext cx="1943100" cy="646430"/>
          </a:xfrm>
          <a:custGeom>
            <a:avLst/>
            <a:gdLst/>
            <a:ahLst/>
            <a:cxnLst/>
            <a:rect l="l" t="t" r="r" b="b"/>
            <a:pathLst>
              <a:path w="1943100" h="646429">
                <a:moveTo>
                  <a:pt x="0" y="0"/>
                </a:moveTo>
                <a:lnTo>
                  <a:pt x="1942508" y="0"/>
                </a:lnTo>
                <a:lnTo>
                  <a:pt x="1942508" y="646330"/>
                </a:lnTo>
                <a:lnTo>
                  <a:pt x="0" y="646330"/>
                </a:lnTo>
                <a:lnTo>
                  <a:pt x="0" y="0"/>
                </a:lnTo>
                <a:close/>
              </a:path>
            </a:pathLst>
          </a:custGeom>
          <a:ln w="38099">
            <a:solidFill>
              <a:srgbClr val="000000"/>
            </a:solidFill>
          </a:ln>
        </p:spPr>
        <p:txBody>
          <a:bodyPr wrap="square" lIns="0" tIns="0" rIns="0" bIns="0" rtlCol="0"/>
          <a:lstStyle/>
          <a:p>
            <a:endParaRPr/>
          </a:p>
        </p:txBody>
      </p:sp>
      <p:sp>
        <p:nvSpPr>
          <p:cNvPr id="10" name="object 10">
            <a:extLst>
              <a:ext uri="{FF2B5EF4-FFF2-40B4-BE49-F238E27FC236}">
                <a16:creationId xmlns:a16="http://schemas.microsoft.com/office/drawing/2014/main" id="{84594BA9-F9EB-4991-8746-5FC32A1A0F4D}"/>
              </a:ext>
            </a:extLst>
          </p:cNvPr>
          <p:cNvSpPr txBox="1"/>
          <p:nvPr/>
        </p:nvSpPr>
        <p:spPr>
          <a:xfrm>
            <a:off x="5094585" y="2758005"/>
            <a:ext cx="1766570" cy="520700"/>
          </a:xfrm>
          <a:prstGeom prst="rect">
            <a:avLst/>
          </a:prstGeom>
        </p:spPr>
        <p:txBody>
          <a:bodyPr vert="horz" wrap="square" lIns="0" tIns="0" rIns="0" bIns="0" rtlCol="0">
            <a:spAutoFit/>
          </a:bodyPr>
          <a:lstStyle/>
          <a:p>
            <a:pPr marL="12700">
              <a:lnSpc>
                <a:spcPts val="2130"/>
              </a:lnSpc>
            </a:pPr>
            <a:r>
              <a:rPr sz="1800" dirty="0">
                <a:latin typeface="Arial"/>
                <a:cs typeface="Arial"/>
              </a:rPr>
              <a:t>Expe</a:t>
            </a:r>
            <a:r>
              <a:rPr sz="1800" spc="-5" dirty="0">
                <a:latin typeface="Arial"/>
                <a:cs typeface="Arial"/>
              </a:rPr>
              <a:t>ct</a:t>
            </a:r>
            <a:r>
              <a:rPr sz="1800" dirty="0">
                <a:latin typeface="Arial"/>
                <a:cs typeface="Arial"/>
              </a:rPr>
              <a:t>ed</a:t>
            </a:r>
            <a:r>
              <a:rPr sz="1800" spc="-5" dirty="0">
                <a:latin typeface="Arial"/>
                <a:cs typeface="Arial"/>
              </a:rPr>
              <a:t> </a:t>
            </a:r>
            <a:r>
              <a:rPr sz="1800" dirty="0">
                <a:latin typeface="Arial"/>
                <a:cs typeface="Arial"/>
              </a:rPr>
              <a:t>error</a:t>
            </a:r>
          </a:p>
          <a:p>
            <a:pPr marL="12700">
              <a:lnSpc>
                <a:spcPts val="2130"/>
              </a:lnSpc>
            </a:pPr>
            <a:r>
              <a:rPr sz="1800" dirty="0">
                <a:latin typeface="Arial"/>
                <a:cs typeface="Arial"/>
              </a:rPr>
              <a:t>in</a:t>
            </a:r>
            <a:r>
              <a:rPr sz="1800" spc="-5" dirty="0">
                <a:latin typeface="Arial"/>
                <a:cs typeface="Arial"/>
              </a:rPr>
              <a:t> </a:t>
            </a:r>
            <a:r>
              <a:rPr sz="1800" dirty="0">
                <a:latin typeface="Arial"/>
                <a:cs typeface="Arial"/>
              </a:rPr>
              <a:t>source</a:t>
            </a:r>
            <a:r>
              <a:rPr sz="1800" spc="-5" dirty="0">
                <a:latin typeface="Arial"/>
                <a:cs typeface="Arial"/>
              </a:rPr>
              <a:t> </a:t>
            </a:r>
            <a:r>
              <a:rPr sz="1800" dirty="0">
                <a:latin typeface="Arial"/>
                <a:cs typeface="Arial"/>
              </a:rPr>
              <a:t>domain</a:t>
            </a:r>
          </a:p>
        </p:txBody>
      </p:sp>
      <p:sp>
        <p:nvSpPr>
          <p:cNvPr id="11" name="object 12">
            <a:extLst>
              <a:ext uri="{FF2B5EF4-FFF2-40B4-BE49-F238E27FC236}">
                <a16:creationId xmlns:a16="http://schemas.microsoft.com/office/drawing/2014/main" id="{56BDACC7-446F-4C51-BAA0-C227739DFA34}"/>
              </a:ext>
            </a:extLst>
          </p:cNvPr>
          <p:cNvSpPr txBox="1"/>
          <p:nvPr/>
        </p:nvSpPr>
        <p:spPr>
          <a:xfrm>
            <a:off x="7785351" y="2695971"/>
            <a:ext cx="3773858" cy="538609"/>
          </a:xfrm>
          <a:prstGeom prst="rect">
            <a:avLst/>
          </a:prstGeom>
          <a:ln w="38099">
            <a:solidFill>
              <a:srgbClr val="000000"/>
            </a:solidFill>
          </a:ln>
        </p:spPr>
        <p:txBody>
          <a:bodyPr vert="horz" wrap="square" lIns="0" tIns="0" rIns="0" bIns="0" rtlCol="0">
            <a:spAutoFit/>
          </a:bodyPr>
          <a:lstStyle/>
          <a:p>
            <a:pPr marL="182245" marR="537845" algn="ctr">
              <a:lnSpc>
                <a:spcPts val="2100"/>
              </a:lnSpc>
            </a:pPr>
            <a:r>
              <a:rPr lang="en-US" sz="1800" dirty="0">
                <a:latin typeface="Arial"/>
                <a:cs typeface="Arial"/>
              </a:rPr>
              <a:t>A constant based on Hypothesis space</a:t>
            </a:r>
            <a:endParaRPr sz="1800" dirty="0">
              <a:latin typeface="Arial"/>
              <a:cs typeface="Arial"/>
            </a:endParaRPr>
          </a:p>
        </p:txBody>
      </p:sp>
      <p:sp>
        <p:nvSpPr>
          <p:cNvPr id="12" name="object 13">
            <a:extLst>
              <a:ext uri="{FF2B5EF4-FFF2-40B4-BE49-F238E27FC236}">
                <a16:creationId xmlns:a16="http://schemas.microsoft.com/office/drawing/2014/main" id="{CA6D5BF9-234A-4EC0-990B-9424F2F609DB}"/>
              </a:ext>
            </a:extLst>
          </p:cNvPr>
          <p:cNvSpPr/>
          <p:nvPr/>
        </p:nvSpPr>
        <p:spPr>
          <a:xfrm>
            <a:off x="3555165" y="2091035"/>
            <a:ext cx="288290" cy="0"/>
          </a:xfrm>
          <a:custGeom>
            <a:avLst/>
            <a:gdLst/>
            <a:ahLst/>
            <a:cxnLst/>
            <a:rect l="l" t="t" r="r" b="b"/>
            <a:pathLst>
              <a:path w="288289">
                <a:moveTo>
                  <a:pt x="0" y="0"/>
                </a:moveTo>
                <a:lnTo>
                  <a:pt x="288032" y="1"/>
                </a:lnTo>
              </a:path>
            </a:pathLst>
          </a:custGeom>
          <a:ln w="38099">
            <a:solidFill>
              <a:srgbClr val="000000"/>
            </a:solidFill>
          </a:ln>
        </p:spPr>
        <p:txBody>
          <a:bodyPr wrap="square" lIns="0" tIns="0" rIns="0" bIns="0" rtlCol="0"/>
          <a:lstStyle/>
          <a:p>
            <a:endParaRPr/>
          </a:p>
        </p:txBody>
      </p:sp>
      <p:sp>
        <p:nvSpPr>
          <p:cNvPr id="13" name="object 14">
            <a:extLst>
              <a:ext uri="{FF2B5EF4-FFF2-40B4-BE49-F238E27FC236}">
                <a16:creationId xmlns:a16="http://schemas.microsoft.com/office/drawing/2014/main" id="{F478C571-B3ED-4454-90D8-1C8E1E9FBE45}"/>
              </a:ext>
            </a:extLst>
          </p:cNvPr>
          <p:cNvSpPr/>
          <p:nvPr/>
        </p:nvSpPr>
        <p:spPr>
          <a:xfrm>
            <a:off x="4654900" y="2091035"/>
            <a:ext cx="720090" cy="0"/>
          </a:xfrm>
          <a:custGeom>
            <a:avLst/>
            <a:gdLst/>
            <a:ahLst/>
            <a:cxnLst/>
            <a:rect l="l" t="t" r="r" b="b"/>
            <a:pathLst>
              <a:path w="720089">
                <a:moveTo>
                  <a:pt x="0" y="0"/>
                </a:moveTo>
                <a:lnTo>
                  <a:pt x="720079" y="1"/>
                </a:lnTo>
              </a:path>
            </a:pathLst>
          </a:custGeom>
          <a:ln w="38099">
            <a:solidFill>
              <a:srgbClr val="000000"/>
            </a:solidFill>
          </a:ln>
        </p:spPr>
        <p:txBody>
          <a:bodyPr wrap="square" lIns="0" tIns="0" rIns="0" bIns="0" rtlCol="0"/>
          <a:lstStyle/>
          <a:p>
            <a:endParaRPr/>
          </a:p>
        </p:txBody>
      </p:sp>
      <p:sp>
        <p:nvSpPr>
          <p:cNvPr id="14" name="object 15">
            <a:extLst>
              <a:ext uri="{FF2B5EF4-FFF2-40B4-BE49-F238E27FC236}">
                <a16:creationId xmlns:a16="http://schemas.microsoft.com/office/drawing/2014/main" id="{582F5343-AFA9-4FC8-B997-ECF1EA931E5D}"/>
              </a:ext>
            </a:extLst>
          </p:cNvPr>
          <p:cNvSpPr/>
          <p:nvPr/>
        </p:nvSpPr>
        <p:spPr>
          <a:xfrm>
            <a:off x="5928759" y="2091035"/>
            <a:ext cx="720090" cy="0"/>
          </a:xfrm>
          <a:custGeom>
            <a:avLst/>
            <a:gdLst/>
            <a:ahLst/>
            <a:cxnLst/>
            <a:rect l="l" t="t" r="r" b="b"/>
            <a:pathLst>
              <a:path w="720089">
                <a:moveTo>
                  <a:pt x="0" y="0"/>
                </a:moveTo>
                <a:lnTo>
                  <a:pt x="720079" y="1"/>
                </a:lnTo>
              </a:path>
            </a:pathLst>
          </a:custGeom>
          <a:ln w="38099">
            <a:solidFill>
              <a:srgbClr val="000000"/>
            </a:solidFill>
          </a:ln>
        </p:spPr>
        <p:txBody>
          <a:bodyPr wrap="square" lIns="0" tIns="0" rIns="0" bIns="0" rtlCol="0"/>
          <a:lstStyle/>
          <a:p>
            <a:endParaRPr/>
          </a:p>
        </p:txBody>
      </p:sp>
      <p:sp>
        <p:nvSpPr>
          <p:cNvPr id="15" name="object 16">
            <a:extLst>
              <a:ext uri="{FF2B5EF4-FFF2-40B4-BE49-F238E27FC236}">
                <a16:creationId xmlns:a16="http://schemas.microsoft.com/office/drawing/2014/main" id="{6C4FF017-E707-48C3-9312-B9A33AA304F8}"/>
              </a:ext>
            </a:extLst>
          </p:cNvPr>
          <p:cNvSpPr/>
          <p:nvPr/>
        </p:nvSpPr>
        <p:spPr>
          <a:xfrm>
            <a:off x="6648849" y="2235051"/>
            <a:ext cx="1529080" cy="0"/>
          </a:xfrm>
          <a:custGeom>
            <a:avLst/>
            <a:gdLst/>
            <a:ahLst/>
            <a:cxnLst/>
            <a:rect l="l" t="t" r="r" b="b"/>
            <a:pathLst>
              <a:path w="1529079">
                <a:moveTo>
                  <a:pt x="0" y="0"/>
                </a:moveTo>
                <a:lnTo>
                  <a:pt x="1528568" y="1"/>
                </a:lnTo>
              </a:path>
            </a:pathLst>
          </a:custGeom>
          <a:ln w="38099">
            <a:solidFill>
              <a:srgbClr val="FFA900"/>
            </a:solidFill>
          </a:ln>
        </p:spPr>
        <p:txBody>
          <a:bodyPr wrap="square" lIns="0" tIns="0" rIns="0" bIns="0" rtlCol="0"/>
          <a:lstStyle/>
          <a:p>
            <a:endParaRPr/>
          </a:p>
        </p:txBody>
      </p:sp>
      <p:sp>
        <p:nvSpPr>
          <p:cNvPr id="16" name="object 17">
            <a:extLst>
              <a:ext uri="{FF2B5EF4-FFF2-40B4-BE49-F238E27FC236}">
                <a16:creationId xmlns:a16="http://schemas.microsoft.com/office/drawing/2014/main" id="{3AF728B7-EBD9-44B5-B94D-85AC2BCE61E4}"/>
              </a:ext>
            </a:extLst>
          </p:cNvPr>
          <p:cNvSpPr/>
          <p:nvPr/>
        </p:nvSpPr>
        <p:spPr>
          <a:xfrm>
            <a:off x="8451708" y="2104136"/>
            <a:ext cx="216535" cy="0"/>
          </a:xfrm>
          <a:custGeom>
            <a:avLst/>
            <a:gdLst/>
            <a:ahLst/>
            <a:cxnLst/>
            <a:rect l="l" t="t" r="r" b="b"/>
            <a:pathLst>
              <a:path w="216534">
                <a:moveTo>
                  <a:pt x="0" y="0"/>
                </a:moveTo>
                <a:lnTo>
                  <a:pt x="216023" y="1"/>
                </a:lnTo>
              </a:path>
            </a:pathLst>
          </a:custGeom>
          <a:ln w="38099">
            <a:solidFill>
              <a:srgbClr val="000000"/>
            </a:solidFill>
          </a:ln>
        </p:spPr>
        <p:txBody>
          <a:bodyPr wrap="square" lIns="0" tIns="0" rIns="0" bIns="0" rtlCol="0"/>
          <a:lstStyle/>
          <a:p>
            <a:endParaRPr/>
          </a:p>
        </p:txBody>
      </p:sp>
      <p:sp>
        <p:nvSpPr>
          <p:cNvPr id="17" name="object 18">
            <a:extLst>
              <a:ext uri="{FF2B5EF4-FFF2-40B4-BE49-F238E27FC236}">
                <a16:creationId xmlns:a16="http://schemas.microsoft.com/office/drawing/2014/main" id="{72E84502-E39B-41C6-9CA1-CD5977BFF7BC}"/>
              </a:ext>
            </a:extLst>
          </p:cNvPr>
          <p:cNvSpPr/>
          <p:nvPr/>
        </p:nvSpPr>
        <p:spPr>
          <a:xfrm>
            <a:off x="2994300" y="2155148"/>
            <a:ext cx="528955" cy="328930"/>
          </a:xfrm>
          <a:custGeom>
            <a:avLst/>
            <a:gdLst/>
            <a:ahLst/>
            <a:cxnLst/>
            <a:rect l="l" t="t" r="r" b="b"/>
            <a:pathLst>
              <a:path w="528955" h="328930">
                <a:moveTo>
                  <a:pt x="0" y="328357"/>
                </a:moveTo>
                <a:lnTo>
                  <a:pt x="528813" y="0"/>
                </a:lnTo>
              </a:path>
            </a:pathLst>
          </a:custGeom>
          <a:ln w="38099">
            <a:solidFill>
              <a:srgbClr val="000000"/>
            </a:solidFill>
          </a:ln>
        </p:spPr>
        <p:txBody>
          <a:bodyPr wrap="square" lIns="0" tIns="0" rIns="0" bIns="0" rtlCol="0"/>
          <a:lstStyle/>
          <a:p>
            <a:endParaRPr/>
          </a:p>
        </p:txBody>
      </p:sp>
      <p:sp>
        <p:nvSpPr>
          <p:cNvPr id="18" name="object 19">
            <a:extLst>
              <a:ext uri="{FF2B5EF4-FFF2-40B4-BE49-F238E27FC236}">
                <a16:creationId xmlns:a16="http://schemas.microsoft.com/office/drawing/2014/main" id="{7C1F27EE-929E-4537-9AA6-302AB2061A5A}"/>
              </a:ext>
            </a:extLst>
          </p:cNvPr>
          <p:cNvSpPr/>
          <p:nvPr/>
        </p:nvSpPr>
        <p:spPr>
          <a:xfrm>
            <a:off x="3428231" y="2135049"/>
            <a:ext cx="127635" cy="109220"/>
          </a:xfrm>
          <a:custGeom>
            <a:avLst/>
            <a:gdLst/>
            <a:ahLst/>
            <a:cxnLst/>
            <a:rect l="l" t="t" r="r" b="b"/>
            <a:pathLst>
              <a:path w="127635" h="109219">
                <a:moveTo>
                  <a:pt x="127250" y="0"/>
                </a:moveTo>
                <a:lnTo>
                  <a:pt x="0" y="11742"/>
                </a:lnTo>
                <a:lnTo>
                  <a:pt x="60294" y="108846"/>
                </a:lnTo>
                <a:lnTo>
                  <a:pt x="127250" y="0"/>
                </a:lnTo>
                <a:close/>
              </a:path>
            </a:pathLst>
          </a:custGeom>
          <a:solidFill>
            <a:srgbClr val="000000"/>
          </a:solidFill>
        </p:spPr>
        <p:txBody>
          <a:bodyPr wrap="square" lIns="0" tIns="0" rIns="0" bIns="0" rtlCol="0"/>
          <a:lstStyle/>
          <a:p>
            <a:endParaRPr/>
          </a:p>
        </p:txBody>
      </p:sp>
      <p:sp>
        <p:nvSpPr>
          <p:cNvPr id="19" name="object 20">
            <a:extLst>
              <a:ext uri="{FF2B5EF4-FFF2-40B4-BE49-F238E27FC236}">
                <a16:creationId xmlns:a16="http://schemas.microsoft.com/office/drawing/2014/main" id="{D7ED765A-FBC9-492C-BA14-7CE4F7B4E842}"/>
              </a:ext>
            </a:extLst>
          </p:cNvPr>
          <p:cNvSpPr/>
          <p:nvPr/>
        </p:nvSpPr>
        <p:spPr>
          <a:xfrm>
            <a:off x="3841744" y="2123981"/>
            <a:ext cx="1137285" cy="955040"/>
          </a:xfrm>
          <a:custGeom>
            <a:avLst/>
            <a:gdLst/>
            <a:ahLst/>
            <a:cxnLst/>
            <a:rect l="l" t="t" r="r" b="b"/>
            <a:pathLst>
              <a:path w="1137285" h="955039">
                <a:moveTo>
                  <a:pt x="0" y="954981"/>
                </a:moveTo>
                <a:lnTo>
                  <a:pt x="1136845" y="0"/>
                </a:lnTo>
              </a:path>
            </a:pathLst>
          </a:custGeom>
          <a:ln w="38099">
            <a:solidFill>
              <a:srgbClr val="000000"/>
            </a:solidFill>
          </a:ln>
        </p:spPr>
        <p:txBody>
          <a:bodyPr wrap="square" lIns="0" tIns="0" rIns="0" bIns="0" rtlCol="0"/>
          <a:lstStyle/>
          <a:p>
            <a:endParaRPr/>
          </a:p>
        </p:txBody>
      </p:sp>
      <p:sp>
        <p:nvSpPr>
          <p:cNvPr id="20" name="object 21">
            <a:extLst>
              <a:ext uri="{FF2B5EF4-FFF2-40B4-BE49-F238E27FC236}">
                <a16:creationId xmlns:a16="http://schemas.microsoft.com/office/drawing/2014/main" id="{B9B238EB-A3BF-47BD-BE0F-2798EB3ED006}"/>
              </a:ext>
            </a:extLst>
          </p:cNvPr>
          <p:cNvSpPr/>
          <p:nvPr/>
        </p:nvSpPr>
        <p:spPr>
          <a:xfrm>
            <a:off x="4883486" y="2099475"/>
            <a:ext cx="124460" cy="117475"/>
          </a:xfrm>
          <a:custGeom>
            <a:avLst/>
            <a:gdLst/>
            <a:ahLst/>
            <a:cxnLst/>
            <a:rect l="l" t="t" r="r" b="b"/>
            <a:pathLst>
              <a:path w="124460" h="117475">
                <a:moveTo>
                  <a:pt x="124277" y="0"/>
                </a:moveTo>
                <a:lnTo>
                  <a:pt x="0" y="29759"/>
                </a:lnTo>
                <a:lnTo>
                  <a:pt x="73517" y="117278"/>
                </a:lnTo>
                <a:lnTo>
                  <a:pt x="124277" y="0"/>
                </a:lnTo>
                <a:close/>
              </a:path>
            </a:pathLst>
          </a:custGeom>
          <a:solidFill>
            <a:srgbClr val="000000"/>
          </a:solidFill>
        </p:spPr>
        <p:txBody>
          <a:bodyPr wrap="square" lIns="0" tIns="0" rIns="0" bIns="0" rtlCol="0"/>
          <a:lstStyle/>
          <a:p>
            <a:endParaRPr/>
          </a:p>
        </p:txBody>
      </p:sp>
      <p:sp>
        <p:nvSpPr>
          <p:cNvPr id="21" name="object 22">
            <a:extLst>
              <a:ext uri="{FF2B5EF4-FFF2-40B4-BE49-F238E27FC236}">
                <a16:creationId xmlns:a16="http://schemas.microsoft.com/office/drawing/2014/main" id="{BD1ECC47-6637-4BF0-B1ED-B694B86284C9}"/>
              </a:ext>
            </a:extLst>
          </p:cNvPr>
          <p:cNvSpPr/>
          <p:nvPr/>
        </p:nvSpPr>
        <p:spPr>
          <a:xfrm>
            <a:off x="5928759" y="2257186"/>
            <a:ext cx="177800" cy="438784"/>
          </a:xfrm>
          <a:custGeom>
            <a:avLst/>
            <a:gdLst/>
            <a:ahLst/>
            <a:cxnLst/>
            <a:rect l="l" t="t" r="r" b="b"/>
            <a:pathLst>
              <a:path w="177800" h="438785">
                <a:moveTo>
                  <a:pt x="0" y="438559"/>
                </a:moveTo>
                <a:lnTo>
                  <a:pt x="177774" y="0"/>
                </a:lnTo>
              </a:path>
            </a:pathLst>
          </a:custGeom>
          <a:ln w="38099">
            <a:solidFill>
              <a:srgbClr val="000000"/>
            </a:solidFill>
          </a:ln>
        </p:spPr>
        <p:txBody>
          <a:bodyPr wrap="square" lIns="0" tIns="0" rIns="0" bIns="0" rtlCol="0"/>
          <a:lstStyle/>
          <a:p>
            <a:endParaRPr/>
          </a:p>
        </p:txBody>
      </p:sp>
      <p:sp>
        <p:nvSpPr>
          <p:cNvPr id="22" name="object 23">
            <a:extLst>
              <a:ext uri="{FF2B5EF4-FFF2-40B4-BE49-F238E27FC236}">
                <a16:creationId xmlns:a16="http://schemas.microsoft.com/office/drawing/2014/main" id="{77E33DD5-4E3F-4C75-B177-867D9FF5DA91}"/>
              </a:ext>
            </a:extLst>
          </p:cNvPr>
          <p:cNvSpPr/>
          <p:nvPr/>
        </p:nvSpPr>
        <p:spPr>
          <a:xfrm>
            <a:off x="6024942" y="2221877"/>
            <a:ext cx="106045" cy="127635"/>
          </a:xfrm>
          <a:custGeom>
            <a:avLst/>
            <a:gdLst/>
            <a:ahLst/>
            <a:cxnLst/>
            <a:rect l="l" t="t" r="r" b="b"/>
            <a:pathLst>
              <a:path w="106045" h="127635">
                <a:moveTo>
                  <a:pt x="95904" y="0"/>
                </a:moveTo>
                <a:lnTo>
                  <a:pt x="0" y="84458"/>
                </a:lnTo>
                <a:lnTo>
                  <a:pt x="105928" y="127397"/>
                </a:lnTo>
                <a:lnTo>
                  <a:pt x="95904" y="0"/>
                </a:lnTo>
                <a:close/>
              </a:path>
            </a:pathLst>
          </a:custGeom>
          <a:solidFill>
            <a:srgbClr val="000000"/>
          </a:solidFill>
        </p:spPr>
        <p:txBody>
          <a:bodyPr wrap="square" lIns="0" tIns="0" rIns="0" bIns="0" rtlCol="0"/>
          <a:lstStyle/>
          <a:p>
            <a:endParaRPr/>
          </a:p>
        </p:txBody>
      </p:sp>
      <p:sp>
        <p:nvSpPr>
          <p:cNvPr id="23" name="object 24">
            <a:extLst>
              <a:ext uri="{FF2B5EF4-FFF2-40B4-BE49-F238E27FC236}">
                <a16:creationId xmlns:a16="http://schemas.microsoft.com/office/drawing/2014/main" id="{99559078-7B7F-4C9B-ABFD-24CBAC5E2C8F}"/>
              </a:ext>
            </a:extLst>
          </p:cNvPr>
          <p:cNvSpPr/>
          <p:nvPr/>
        </p:nvSpPr>
        <p:spPr>
          <a:xfrm>
            <a:off x="8588276" y="2180574"/>
            <a:ext cx="583565" cy="515620"/>
          </a:xfrm>
          <a:custGeom>
            <a:avLst/>
            <a:gdLst/>
            <a:ahLst/>
            <a:cxnLst/>
            <a:rect l="l" t="t" r="r" b="b"/>
            <a:pathLst>
              <a:path w="583565" h="515619">
                <a:moveTo>
                  <a:pt x="583511" y="515395"/>
                </a:moveTo>
                <a:lnTo>
                  <a:pt x="0" y="0"/>
                </a:lnTo>
              </a:path>
            </a:pathLst>
          </a:custGeom>
          <a:ln w="38099">
            <a:solidFill>
              <a:srgbClr val="000000"/>
            </a:solidFill>
          </a:ln>
        </p:spPr>
        <p:txBody>
          <a:bodyPr wrap="square" lIns="0" tIns="0" rIns="0" bIns="0" rtlCol="0"/>
          <a:lstStyle/>
          <a:p>
            <a:endParaRPr/>
          </a:p>
        </p:txBody>
      </p:sp>
      <p:sp>
        <p:nvSpPr>
          <p:cNvPr id="24" name="object 25">
            <a:extLst>
              <a:ext uri="{FF2B5EF4-FFF2-40B4-BE49-F238E27FC236}">
                <a16:creationId xmlns:a16="http://schemas.microsoft.com/office/drawing/2014/main" id="{A160530C-6AF2-4A89-A0CE-AE1E55E2A076}"/>
              </a:ext>
            </a:extLst>
          </p:cNvPr>
          <p:cNvSpPr/>
          <p:nvPr/>
        </p:nvSpPr>
        <p:spPr>
          <a:xfrm>
            <a:off x="8559720" y="2155351"/>
            <a:ext cx="123825" cy="118745"/>
          </a:xfrm>
          <a:custGeom>
            <a:avLst/>
            <a:gdLst/>
            <a:ahLst/>
            <a:cxnLst/>
            <a:rect l="l" t="t" r="r" b="b"/>
            <a:pathLst>
              <a:path w="123825" h="118744">
                <a:moveTo>
                  <a:pt x="0" y="0"/>
                </a:moveTo>
                <a:lnTo>
                  <a:pt x="47833" y="118501"/>
                </a:lnTo>
                <a:lnTo>
                  <a:pt x="123501" y="32834"/>
                </a:lnTo>
                <a:lnTo>
                  <a:pt x="0" y="0"/>
                </a:lnTo>
                <a:close/>
              </a:path>
            </a:pathLst>
          </a:custGeom>
          <a:solidFill>
            <a:srgbClr val="000000"/>
          </a:solidFill>
        </p:spPr>
        <p:txBody>
          <a:bodyPr wrap="square" lIns="0" tIns="0" rIns="0" bIns="0" rtlCol="0"/>
          <a:lstStyle/>
          <a:p>
            <a:endParaRPr/>
          </a:p>
        </p:txBody>
      </p:sp>
      <p:sp>
        <p:nvSpPr>
          <p:cNvPr id="25" name="object 27">
            <a:extLst>
              <a:ext uri="{FF2B5EF4-FFF2-40B4-BE49-F238E27FC236}">
                <a16:creationId xmlns:a16="http://schemas.microsoft.com/office/drawing/2014/main" id="{4E02E797-8D8F-473F-9118-0FF01E62095C}"/>
              </a:ext>
            </a:extLst>
          </p:cNvPr>
          <p:cNvSpPr/>
          <p:nvPr/>
        </p:nvSpPr>
        <p:spPr>
          <a:xfrm>
            <a:off x="7383295" y="2297862"/>
            <a:ext cx="106045" cy="127635"/>
          </a:xfrm>
          <a:custGeom>
            <a:avLst/>
            <a:gdLst/>
            <a:ahLst/>
            <a:cxnLst/>
            <a:rect l="l" t="t" r="r" b="b"/>
            <a:pathLst>
              <a:path w="106045" h="127635">
                <a:moveTo>
                  <a:pt x="96145" y="0"/>
                </a:moveTo>
                <a:lnTo>
                  <a:pt x="0" y="84181"/>
                </a:lnTo>
                <a:lnTo>
                  <a:pt x="105803" y="127425"/>
                </a:lnTo>
                <a:lnTo>
                  <a:pt x="96145" y="0"/>
                </a:lnTo>
                <a:close/>
              </a:path>
            </a:pathLst>
          </a:custGeom>
          <a:solidFill>
            <a:srgbClr val="FFA900"/>
          </a:solidFill>
        </p:spPr>
        <p:txBody>
          <a:bodyPr wrap="square" lIns="0" tIns="0" rIns="0" bIns="0" rtlCol="0"/>
          <a:lstStyle/>
          <a:p>
            <a:endParaRPr/>
          </a:p>
        </p:txBody>
      </p:sp>
      <p:sp>
        <p:nvSpPr>
          <p:cNvPr id="26" name="object 11">
            <a:extLst>
              <a:ext uri="{FF2B5EF4-FFF2-40B4-BE49-F238E27FC236}">
                <a16:creationId xmlns:a16="http://schemas.microsoft.com/office/drawing/2014/main" id="{E43E830C-963A-4754-B266-6057AE1E40E2}"/>
              </a:ext>
            </a:extLst>
          </p:cNvPr>
          <p:cNvSpPr/>
          <p:nvPr/>
        </p:nvSpPr>
        <p:spPr>
          <a:xfrm>
            <a:off x="3106200" y="4026906"/>
            <a:ext cx="7334884" cy="801370"/>
          </a:xfrm>
          <a:custGeom>
            <a:avLst/>
            <a:gdLst/>
            <a:ahLst/>
            <a:cxnLst/>
            <a:rect l="l" t="t" r="r" b="b"/>
            <a:pathLst>
              <a:path w="7334884" h="801370">
                <a:moveTo>
                  <a:pt x="0" y="107637"/>
                </a:moveTo>
                <a:lnTo>
                  <a:pt x="8477" y="65694"/>
                </a:lnTo>
                <a:lnTo>
                  <a:pt x="31594" y="31457"/>
                </a:lnTo>
                <a:lnTo>
                  <a:pt x="65875" y="8401"/>
                </a:lnTo>
                <a:lnTo>
                  <a:pt x="7226715" y="0"/>
                </a:lnTo>
                <a:lnTo>
                  <a:pt x="7241337" y="984"/>
                </a:lnTo>
                <a:lnTo>
                  <a:pt x="7281097" y="14728"/>
                </a:lnTo>
                <a:lnTo>
                  <a:pt x="7311993" y="41952"/>
                </a:lnTo>
                <a:lnTo>
                  <a:pt x="7330551" y="79182"/>
                </a:lnTo>
                <a:lnTo>
                  <a:pt x="7334352" y="693176"/>
                </a:lnTo>
                <a:lnTo>
                  <a:pt x="7333367" y="707799"/>
                </a:lnTo>
                <a:lnTo>
                  <a:pt x="7319623" y="747559"/>
                </a:lnTo>
                <a:lnTo>
                  <a:pt x="7292399" y="778455"/>
                </a:lnTo>
                <a:lnTo>
                  <a:pt x="7255169" y="797012"/>
                </a:lnTo>
                <a:lnTo>
                  <a:pt x="107636" y="800813"/>
                </a:lnTo>
                <a:lnTo>
                  <a:pt x="93014" y="799829"/>
                </a:lnTo>
                <a:lnTo>
                  <a:pt x="53254" y="786085"/>
                </a:lnTo>
                <a:lnTo>
                  <a:pt x="22358" y="758861"/>
                </a:lnTo>
                <a:lnTo>
                  <a:pt x="3800" y="721630"/>
                </a:lnTo>
                <a:lnTo>
                  <a:pt x="0" y="107637"/>
                </a:lnTo>
                <a:close/>
              </a:path>
            </a:pathLst>
          </a:custGeom>
          <a:ln w="38099">
            <a:solidFill>
              <a:srgbClr val="FFA900"/>
            </a:solidFill>
          </a:ln>
        </p:spPr>
        <p:txBody>
          <a:bodyPr wrap="square" lIns="0" tIns="0" rIns="0" bIns="0" rtlCol="0"/>
          <a:lstStyle/>
          <a:p>
            <a:endParaRPr/>
          </a:p>
        </p:txBody>
      </p:sp>
      <p:sp>
        <p:nvSpPr>
          <p:cNvPr id="27" name="object 26">
            <a:extLst>
              <a:ext uri="{FF2B5EF4-FFF2-40B4-BE49-F238E27FC236}">
                <a16:creationId xmlns:a16="http://schemas.microsoft.com/office/drawing/2014/main" id="{361B8223-3773-46A9-B194-83DCA646E935}"/>
              </a:ext>
            </a:extLst>
          </p:cNvPr>
          <p:cNvSpPr/>
          <p:nvPr/>
        </p:nvSpPr>
        <p:spPr>
          <a:xfrm>
            <a:off x="6773377" y="2405619"/>
            <a:ext cx="662940" cy="1621790"/>
          </a:xfrm>
          <a:custGeom>
            <a:avLst/>
            <a:gdLst/>
            <a:ahLst/>
            <a:cxnLst/>
            <a:rect l="l" t="t" r="r" b="b"/>
            <a:pathLst>
              <a:path w="662939" h="1621789">
                <a:moveTo>
                  <a:pt x="0" y="1621287"/>
                </a:moveTo>
                <a:lnTo>
                  <a:pt x="662654" y="0"/>
                </a:lnTo>
              </a:path>
            </a:pathLst>
          </a:custGeom>
          <a:ln w="38099">
            <a:solidFill>
              <a:srgbClr val="FFA900"/>
            </a:solidFill>
          </a:ln>
        </p:spPr>
        <p:txBody>
          <a:bodyPr wrap="square" lIns="0" tIns="0" rIns="0" bIns="0" rtlCol="0"/>
          <a:lstStyle/>
          <a:p>
            <a:endParaRPr/>
          </a:p>
        </p:txBody>
      </p:sp>
      <p:sp>
        <p:nvSpPr>
          <p:cNvPr id="28" name="object 10">
            <a:extLst>
              <a:ext uri="{FF2B5EF4-FFF2-40B4-BE49-F238E27FC236}">
                <a16:creationId xmlns:a16="http://schemas.microsoft.com/office/drawing/2014/main" id="{B2BDDAE8-529E-4BCD-A380-5AF3A1735E3E}"/>
              </a:ext>
            </a:extLst>
          </p:cNvPr>
          <p:cNvSpPr txBox="1"/>
          <p:nvPr/>
        </p:nvSpPr>
        <p:spPr>
          <a:xfrm>
            <a:off x="4191523" y="4317258"/>
            <a:ext cx="5826647" cy="269304"/>
          </a:xfrm>
          <a:prstGeom prst="rect">
            <a:avLst/>
          </a:prstGeom>
        </p:spPr>
        <p:txBody>
          <a:bodyPr vert="horz" wrap="square" lIns="0" tIns="0" rIns="0" bIns="0" rtlCol="0">
            <a:spAutoFit/>
          </a:bodyPr>
          <a:lstStyle/>
          <a:p>
            <a:pPr marL="12700">
              <a:lnSpc>
                <a:spcPts val="2130"/>
              </a:lnSpc>
            </a:pPr>
            <a:r>
              <a:rPr lang="en-US" sz="1800" dirty="0">
                <a:latin typeface="Arial"/>
                <a:cs typeface="Arial"/>
              </a:rPr>
              <a:t>Divergence between source and target domains</a:t>
            </a:r>
            <a:endParaRPr sz="1800" dirty="0">
              <a:latin typeface="Arial"/>
              <a:cs typeface="Arial"/>
            </a:endParaRPr>
          </a:p>
        </p:txBody>
      </p:sp>
    </p:spTree>
    <p:extLst>
      <p:ext uri="{BB962C8B-B14F-4D97-AF65-F5344CB8AC3E}">
        <p14:creationId xmlns:p14="http://schemas.microsoft.com/office/powerpoint/2010/main" val="373284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0A09941-5BB1-4213-9989-64C3056B3AFB}"/>
              </a:ext>
            </a:extLst>
          </p:cNvPr>
          <p:cNvSpPr txBox="1"/>
          <p:nvPr/>
        </p:nvSpPr>
        <p:spPr>
          <a:xfrm>
            <a:off x="170819" y="49024"/>
            <a:ext cx="7392859" cy="707886"/>
          </a:xfrm>
          <a:prstGeom prst="rect">
            <a:avLst/>
          </a:prstGeom>
          <a:noFill/>
        </p:spPr>
        <p:txBody>
          <a:bodyPr wrap="square" rtlCol="0">
            <a:spAutoFit/>
          </a:bodyPr>
          <a:lstStyle/>
          <a:p>
            <a:r>
              <a:rPr lang="en-US" altLang="zh-CN" sz="4000" b="1" dirty="0"/>
              <a:t>Binary Scenarios</a:t>
            </a:r>
          </a:p>
        </p:txBody>
      </p:sp>
      <p:sp>
        <p:nvSpPr>
          <p:cNvPr id="15" name="object 16">
            <a:extLst>
              <a:ext uri="{FF2B5EF4-FFF2-40B4-BE49-F238E27FC236}">
                <a16:creationId xmlns:a16="http://schemas.microsoft.com/office/drawing/2014/main" id="{6C4FF017-E707-48C3-9312-B9A33AA304F8}"/>
              </a:ext>
            </a:extLst>
          </p:cNvPr>
          <p:cNvSpPr/>
          <p:nvPr/>
        </p:nvSpPr>
        <p:spPr>
          <a:xfrm>
            <a:off x="6648849" y="2235051"/>
            <a:ext cx="1529080" cy="0"/>
          </a:xfrm>
          <a:custGeom>
            <a:avLst/>
            <a:gdLst/>
            <a:ahLst/>
            <a:cxnLst/>
            <a:rect l="l" t="t" r="r" b="b"/>
            <a:pathLst>
              <a:path w="1529079">
                <a:moveTo>
                  <a:pt x="0" y="0"/>
                </a:moveTo>
                <a:lnTo>
                  <a:pt x="1528568" y="1"/>
                </a:lnTo>
              </a:path>
            </a:pathLst>
          </a:custGeom>
          <a:ln w="38099">
            <a:solidFill>
              <a:srgbClr val="FFA900"/>
            </a:solidFill>
          </a:ln>
        </p:spPr>
        <p:txBody>
          <a:bodyPr wrap="square" lIns="0" tIns="0" rIns="0" bIns="0" rtlCol="0"/>
          <a:lstStyle/>
          <a:p>
            <a:endParaRPr/>
          </a:p>
        </p:txBody>
      </p:sp>
      <p:sp>
        <p:nvSpPr>
          <p:cNvPr id="25" name="object 27">
            <a:extLst>
              <a:ext uri="{FF2B5EF4-FFF2-40B4-BE49-F238E27FC236}">
                <a16:creationId xmlns:a16="http://schemas.microsoft.com/office/drawing/2014/main" id="{4E02E797-8D8F-473F-9118-0FF01E62095C}"/>
              </a:ext>
            </a:extLst>
          </p:cNvPr>
          <p:cNvSpPr/>
          <p:nvPr/>
        </p:nvSpPr>
        <p:spPr>
          <a:xfrm>
            <a:off x="7383295" y="2297862"/>
            <a:ext cx="106045" cy="127635"/>
          </a:xfrm>
          <a:custGeom>
            <a:avLst/>
            <a:gdLst/>
            <a:ahLst/>
            <a:cxnLst/>
            <a:rect l="l" t="t" r="r" b="b"/>
            <a:pathLst>
              <a:path w="106045" h="127635">
                <a:moveTo>
                  <a:pt x="96145" y="0"/>
                </a:moveTo>
                <a:lnTo>
                  <a:pt x="0" y="84181"/>
                </a:lnTo>
                <a:lnTo>
                  <a:pt x="105803" y="127425"/>
                </a:lnTo>
                <a:lnTo>
                  <a:pt x="96145" y="0"/>
                </a:lnTo>
                <a:close/>
              </a:path>
            </a:pathLst>
          </a:custGeom>
          <a:solidFill>
            <a:srgbClr val="FFA900"/>
          </a:solidFill>
        </p:spPr>
        <p:txBody>
          <a:bodyPr wrap="square" lIns="0" tIns="0" rIns="0" bIns="0" rtlCol="0"/>
          <a:lstStyle/>
          <a:p>
            <a:endParaRPr/>
          </a:p>
        </p:txBody>
      </p:sp>
      <p:sp>
        <p:nvSpPr>
          <p:cNvPr id="26" name="object 11">
            <a:extLst>
              <a:ext uri="{FF2B5EF4-FFF2-40B4-BE49-F238E27FC236}">
                <a16:creationId xmlns:a16="http://schemas.microsoft.com/office/drawing/2014/main" id="{E43E830C-963A-4754-B266-6057AE1E40E2}"/>
              </a:ext>
            </a:extLst>
          </p:cNvPr>
          <p:cNvSpPr/>
          <p:nvPr/>
        </p:nvSpPr>
        <p:spPr>
          <a:xfrm>
            <a:off x="4164496" y="2825768"/>
            <a:ext cx="5188226" cy="801370"/>
          </a:xfrm>
          <a:custGeom>
            <a:avLst/>
            <a:gdLst/>
            <a:ahLst/>
            <a:cxnLst/>
            <a:rect l="l" t="t" r="r" b="b"/>
            <a:pathLst>
              <a:path w="7334884" h="801370">
                <a:moveTo>
                  <a:pt x="0" y="107637"/>
                </a:moveTo>
                <a:lnTo>
                  <a:pt x="8477" y="65694"/>
                </a:lnTo>
                <a:lnTo>
                  <a:pt x="31594" y="31457"/>
                </a:lnTo>
                <a:lnTo>
                  <a:pt x="65875" y="8401"/>
                </a:lnTo>
                <a:lnTo>
                  <a:pt x="7226715" y="0"/>
                </a:lnTo>
                <a:lnTo>
                  <a:pt x="7241337" y="984"/>
                </a:lnTo>
                <a:lnTo>
                  <a:pt x="7281097" y="14728"/>
                </a:lnTo>
                <a:lnTo>
                  <a:pt x="7311993" y="41952"/>
                </a:lnTo>
                <a:lnTo>
                  <a:pt x="7330551" y="79182"/>
                </a:lnTo>
                <a:lnTo>
                  <a:pt x="7334352" y="693176"/>
                </a:lnTo>
                <a:lnTo>
                  <a:pt x="7333367" y="707799"/>
                </a:lnTo>
                <a:lnTo>
                  <a:pt x="7319623" y="747559"/>
                </a:lnTo>
                <a:lnTo>
                  <a:pt x="7292399" y="778455"/>
                </a:lnTo>
                <a:lnTo>
                  <a:pt x="7255169" y="797012"/>
                </a:lnTo>
                <a:lnTo>
                  <a:pt x="107636" y="800813"/>
                </a:lnTo>
                <a:lnTo>
                  <a:pt x="93014" y="799829"/>
                </a:lnTo>
                <a:lnTo>
                  <a:pt x="53254" y="786085"/>
                </a:lnTo>
                <a:lnTo>
                  <a:pt x="22358" y="758861"/>
                </a:lnTo>
                <a:lnTo>
                  <a:pt x="3800" y="721630"/>
                </a:lnTo>
                <a:lnTo>
                  <a:pt x="0" y="107637"/>
                </a:lnTo>
                <a:close/>
              </a:path>
            </a:pathLst>
          </a:custGeom>
          <a:ln w="38099">
            <a:solidFill>
              <a:srgbClr val="FFA900"/>
            </a:solidFill>
          </a:ln>
        </p:spPr>
        <p:txBody>
          <a:bodyPr wrap="square" lIns="0" tIns="0" rIns="0" bIns="0" rtlCol="0"/>
          <a:lstStyle/>
          <a:p>
            <a:endParaRPr/>
          </a:p>
        </p:txBody>
      </p:sp>
      <p:sp>
        <p:nvSpPr>
          <p:cNvPr id="27" name="object 26">
            <a:extLst>
              <a:ext uri="{FF2B5EF4-FFF2-40B4-BE49-F238E27FC236}">
                <a16:creationId xmlns:a16="http://schemas.microsoft.com/office/drawing/2014/main" id="{361B8223-3773-46A9-B194-83DCA646E935}"/>
              </a:ext>
            </a:extLst>
          </p:cNvPr>
          <p:cNvSpPr/>
          <p:nvPr/>
        </p:nvSpPr>
        <p:spPr>
          <a:xfrm>
            <a:off x="7215809" y="2405619"/>
            <a:ext cx="220508" cy="420147"/>
          </a:xfrm>
          <a:custGeom>
            <a:avLst/>
            <a:gdLst/>
            <a:ahLst/>
            <a:cxnLst/>
            <a:rect l="l" t="t" r="r" b="b"/>
            <a:pathLst>
              <a:path w="662939" h="1621789">
                <a:moveTo>
                  <a:pt x="0" y="1621287"/>
                </a:moveTo>
                <a:lnTo>
                  <a:pt x="662654" y="0"/>
                </a:lnTo>
              </a:path>
            </a:pathLst>
          </a:custGeom>
          <a:ln w="38099">
            <a:solidFill>
              <a:srgbClr val="FFA900"/>
            </a:solidFill>
          </a:ln>
        </p:spPr>
        <p:txBody>
          <a:bodyPr wrap="square" lIns="0" tIns="0" rIns="0" bIns="0" rtlCol="0"/>
          <a:lstStyle/>
          <a:p>
            <a:endParaRPr/>
          </a:p>
        </p:txBody>
      </p:sp>
      <p:pic>
        <p:nvPicPr>
          <p:cNvPr id="5" name="图片 4">
            <a:extLst>
              <a:ext uri="{FF2B5EF4-FFF2-40B4-BE49-F238E27FC236}">
                <a16:creationId xmlns:a16="http://schemas.microsoft.com/office/drawing/2014/main" id="{0CDD03BD-15D4-4EB7-9788-52CF0A1C2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737" y="1488577"/>
            <a:ext cx="6811326" cy="724001"/>
          </a:xfrm>
          <a:prstGeom prst="rect">
            <a:avLst/>
          </a:prstGeom>
        </p:spPr>
      </p:pic>
      <p:pic>
        <p:nvPicPr>
          <p:cNvPr id="30" name="图片 29">
            <a:extLst>
              <a:ext uri="{FF2B5EF4-FFF2-40B4-BE49-F238E27FC236}">
                <a16:creationId xmlns:a16="http://schemas.microsoft.com/office/drawing/2014/main" id="{0D575B23-DB5C-4F52-998A-B586B684F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221" y="2890367"/>
            <a:ext cx="5007842" cy="694328"/>
          </a:xfrm>
          <a:prstGeom prst="rect">
            <a:avLst/>
          </a:prstGeom>
        </p:spPr>
      </p:pic>
      <p:sp>
        <p:nvSpPr>
          <p:cNvPr id="31" name="文本框 30">
            <a:extLst>
              <a:ext uri="{FF2B5EF4-FFF2-40B4-BE49-F238E27FC236}">
                <a16:creationId xmlns:a16="http://schemas.microsoft.com/office/drawing/2014/main" id="{00776066-FCFD-4F4F-A50C-420B4527024F}"/>
              </a:ext>
            </a:extLst>
          </p:cNvPr>
          <p:cNvSpPr txBox="1"/>
          <p:nvPr/>
        </p:nvSpPr>
        <p:spPr>
          <a:xfrm>
            <a:off x="676787" y="1026912"/>
            <a:ext cx="3190461" cy="523220"/>
          </a:xfrm>
          <a:prstGeom prst="rect">
            <a:avLst/>
          </a:prstGeom>
          <a:noFill/>
        </p:spPr>
        <p:txBody>
          <a:bodyPr wrap="square" rtlCol="0">
            <a:spAutoFit/>
          </a:bodyPr>
          <a:lstStyle/>
          <a:p>
            <a:pPr algn="ctr"/>
            <a:r>
              <a:rPr lang="en-US" altLang="zh-CN" sz="2800" b="1" dirty="0">
                <a:latin typeface="Times  New Roman"/>
              </a:rPr>
              <a:t>[Ben et al., 2010]</a:t>
            </a:r>
            <a:endParaRPr lang="zh-CN" altLang="en-US" sz="2800" b="1" dirty="0">
              <a:latin typeface="Times  New Roman"/>
            </a:endParaRPr>
          </a:p>
        </p:txBody>
      </p:sp>
      <p:sp>
        <p:nvSpPr>
          <p:cNvPr id="32" name="object 16">
            <a:extLst>
              <a:ext uri="{FF2B5EF4-FFF2-40B4-BE49-F238E27FC236}">
                <a16:creationId xmlns:a16="http://schemas.microsoft.com/office/drawing/2014/main" id="{AAA9C14A-960F-4326-8E5B-75764C6AEDA0}"/>
              </a:ext>
            </a:extLst>
          </p:cNvPr>
          <p:cNvSpPr/>
          <p:nvPr/>
        </p:nvSpPr>
        <p:spPr>
          <a:xfrm flipV="1">
            <a:off x="6778487" y="4854156"/>
            <a:ext cx="993913" cy="66087"/>
          </a:xfrm>
          <a:custGeom>
            <a:avLst/>
            <a:gdLst/>
            <a:ahLst/>
            <a:cxnLst/>
            <a:rect l="l" t="t" r="r" b="b"/>
            <a:pathLst>
              <a:path w="1529079">
                <a:moveTo>
                  <a:pt x="0" y="0"/>
                </a:moveTo>
                <a:lnTo>
                  <a:pt x="1528568" y="1"/>
                </a:lnTo>
              </a:path>
            </a:pathLst>
          </a:custGeom>
          <a:ln w="38099">
            <a:solidFill>
              <a:srgbClr val="FFA900"/>
            </a:solidFill>
          </a:ln>
        </p:spPr>
        <p:txBody>
          <a:bodyPr wrap="square" lIns="0" tIns="0" rIns="0" bIns="0" rtlCol="0"/>
          <a:lstStyle/>
          <a:p>
            <a:endParaRPr/>
          </a:p>
        </p:txBody>
      </p:sp>
      <p:sp>
        <p:nvSpPr>
          <p:cNvPr id="33" name="object 27">
            <a:extLst>
              <a:ext uri="{FF2B5EF4-FFF2-40B4-BE49-F238E27FC236}">
                <a16:creationId xmlns:a16="http://schemas.microsoft.com/office/drawing/2014/main" id="{A92DB787-2B7F-45FE-89BC-B9C1613F275F}"/>
              </a:ext>
            </a:extLst>
          </p:cNvPr>
          <p:cNvSpPr/>
          <p:nvPr/>
        </p:nvSpPr>
        <p:spPr>
          <a:xfrm>
            <a:off x="7383295" y="4962687"/>
            <a:ext cx="106045" cy="127635"/>
          </a:xfrm>
          <a:custGeom>
            <a:avLst/>
            <a:gdLst/>
            <a:ahLst/>
            <a:cxnLst/>
            <a:rect l="l" t="t" r="r" b="b"/>
            <a:pathLst>
              <a:path w="106045" h="127635">
                <a:moveTo>
                  <a:pt x="96145" y="0"/>
                </a:moveTo>
                <a:lnTo>
                  <a:pt x="0" y="84181"/>
                </a:lnTo>
                <a:lnTo>
                  <a:pt x="105803" y="127425"/>
                </a:lnTo>
                <a:lnTo>
                  <a:pt x="96145" y="0"/>
                </a:lnTo>
                <a:close/>
              </a:path>
            </a:pathLst>
          </a:custGeom>
          <a:solidFill>
            <a:srgbClr val="FFA900"/>
          </a:solidFill>
        </p:spPr>
        <p:txBody>
          <a:bodyPr wrap="square" lIns="0" tIns="0" rIns="0" bIns="0" rtlCol="0"/>
          <a:lstStyle/>
          <a:p>
            <a:endParaRPr/>
          </a:p>
        </p:txBody>
      </p:sp>
      <p:sp>
        <p:nvSpPr>
          <p:cNvPr id="34" name="object 11">
            <a:extLst>
              <a:ext uri="{FF2B5EF4-FFF2-40B4-BE49-F238E27FC236}">
                <a16:creationId xmlns:a16="http://schemas.microsoft.com/office/drawing/2014/main" id="{1F305F0D-A5C0-420E-A30B-745A2665735E}"/>
              </a:ext>
            </a:extLst>
          </p:cNvPr>
          <p:cNvSpPr/>
          <p:nvPr/>
        </p:nvSpPr>
        <p:spPr>
          <a:xfrm>
            <a:off x="4164496" y="5490593"/>
            <a:ext cx="5188226" cy="801370"/>
          </a:xfrm>
          <a:custGeom>
            <a:avLst/>
            <a:gdLst/>
            <a:ahLst/>
            <a:cxnLst/>
            <a:rect l="l" t="t" r="r" b="b"/>
            <a:pathLst>
              <a:path w="7334884" h="801370">
                <a:moveTo>
                  <a:pt x="0" y="107637"/>
                </a:moveTo>
                <a:lnTo>
                  <a:pt x="8477" y="65694"/>
                </a:lnTo>
                <a:lnTo>
                  <a:pt x="31594" y="31457"/>
                </a:lnTo>
                <a:lnTo>
                  <a:pt x="65875" y="8401"/>
                </a:lnTo>
                <a:lnTo>
                  <a:pt x="7226715" y="0"/>
                </a:lnTo>
                <a:lnTo>
                  <a:pt x="7241337" y="984"/>
                </a:lnTo>
                <a:lnTo>
                  <a:pt x="7281097" y="14728"/>
                </a:lnTo>
                <a:lnTo>
                  <a:pt x="7311993" y="41952"/>
                </a:lnTo>
                <a:lnTo>
                  <a:pt x="7330551" y="79182"/>
                </a:lnTo>
                <a:lnTo>
                  <a:pt x="7334352" y="693176"/>
                </a:lnTo>
                <a:lnTo>
                  <a:pt x="7333367" y="707799"/>
                </a:lnTo>
                <a:lnTo>
                  <a:pt x="7319623" y="747559"/>
                </a:lnTo>
                <a:lnTo>
                  <a:pt x="7292399" y="778455"/>
                </a:lnTo>
                <a:lnTo>
                  <a:pt x="7255169" y="797012"/>
                </a:lnTo>
                <a:lnTo>
                  <a:pt x="107636" y="800813"/>
                </a:lnTo>
                <a:lnTo>
                  <a:pt x="93014" y="799829"/>
                </a:lnTo>
                <a:lnTo>
                  <a:pt x="53254" y="786085"/>
                </a:lnTo>
                <a:lnTo>
                  <a:pt x="22358" y="758861"/>
                </a:lnTo>
                <a:lnTo>
                  <a:pt x="3800" y="721630"/>
                </a:lnTo>
                <a:lnTo>
                  <a:pt x="0" y="107637"/>
                </a:lnTo>
                <a:close/>
              </a:path>
            </a:pathLst>
          </a:custGeom>
          <a:ln w="38099">
            <a:solidFill>
              <a:srgbClr val="FFA900"/>
            </a:solidFill>
          </a:ln>
        </p:spPr>
        <p:txBody>
          <a:bodyPr wrap="square" lIns="0" tIns="0" rIns="0" bIns="0" rtlCol="0"/>
          <a:lstStyle/>
          <a:p>
            <a:endParaRPr/>
          </a:p>
        </p:txBody>
      </p:sp>
      <p:sp>
        <p:nvSpPr>
          <p:cNvPr id="35" name="object 26">
            <a:extLst>
              <a:ext uri="{FF2B5EF4-FFF2-40B4-BE49-F238E27FC236}">
                <a16:creationId xmlns:a16="http://schemas.microsoft.com/office/drawing/2014/main" id="{D5C93008-370E-4451-884D-BF2A5DAB6BAD}"/>
              </a:ext>
            </a:extLst>
          </p:cNvPr>
          <p:cNvSpPr/>
          <p:nvPr/>
        </p:nvSpPr>
        <p:spPr>
          <a:xfrm>
            <a:off x="7215809" y="5070444"/>
            <a:ext cx="220508" cy="420147"/>
          </a:xfrm>
          <a:custGeom>
            <a:avLst/>
            <a:gdLst/>
            <a:ahLst/>
            <a:cxnLst/>
            <a:rect l="l" t="t" r="r" b="b"/>
            <a:pathLst>
              <a:path w="662939" h="1621789">
                <a:moveTo>
                  <a:pt x="0" y="1621287"/>
                </a:moveTo>
                <a:lnTo>
                  <a:pt x="662654" y="0"/>
                </a:lnTo>
              </a:path>
            </a:pathLst>
          </a:custGeom>
          <a:ln w="38099">
            <a:solidFill>
              <a:srgbClr val="FFA900"/>
            </a:solidFill>
          </a:ln>
        </p:spPr>
        <p:txBody>
          <a:bodyPr wrap="square" lIns="0" tIns="0" rIns="0" bIns="0" rtlCol="0"/>
          <a:lstStyle/>
          <a:p>
            <a:endParaRPr/>
          </a:p>
        </p:txBody>
      </p:sp>
      <p:sp>
        <p:nvSpPr>
          <p:cNvPr id="38" name="文本框 37">
            <a:extLst>
              <a:ext uri="{FF2B5EF4-FFF2-40B4-BE49-F238E27FC236}">
                <a16:creationId xmlns:a16="http://schemas.microsoft.com/office/drawing/2014/main" id="{34EC3E2B-9C3F-4737-8D3D-ADC3C18BCBF5}"/>
              </a:ext>
            </a:extLst>
          </p:cNvPr>
          <p:cNvSpPr txBox="1"/>
          <p:nvPr/>
        </p:nvSpPr>
        <p:spPr>
          <a:xfrm>
            <a:off x="676787" y="3691737"/>
            <a:ext cx="3588434" cy="523220"/>
          </a:xfrm>
          <a:prstGeom prst="rect">
            <a:avLst/>
          </a:prstGeom>
          <a:noFill/>
        </p:spPr>
        <p:txBody>
          <a:bodyPr wrap="square" rtlCol="0">
            <a:spAutoFit/>
          </a:bodyPr>
          <a:lstStyle/>
          <a:p>
            <a:pPr algn="ctr"/>
            <a:r>
              <a:rPr lang="en-US" altLang="zh-CN" sz="2800" b="1" dirty="0">
                <a:latin typeface="Times  New Roman"/>
              </a:rPr>
              <a:t>[Mansour et al., 2009]</a:t>
            </a:r>
            <a:endParaRPr lang="zh-CN" altLang="en-US" sz="2800" b="1" dirty="0">
              <a:latin typeface="Times  New Roman"/>
            </a:endParaRPr>
          </a:p>
        </p:txBody>
      </p:sp>
      <p:pic>
        <p:nvPicPr>
          <p:cNvPr id="40" name="图片 39">
            <a:extLst>
              <a:ext uri="{FF2B5EF4-FFF2-40B4-BE49-F238E27FC236}">
                <a16:creationId xmlns:a16="http://schemas.microsoft.com/office/drawing/2014/main" id="{742BEFA2-31DD-4FAE-8F57-193BFEFF6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0475" y="4240328"/>
            <a:ext cx="5553850" cy="590632"/>
          </a:xfrm>
          <a:prstGeom prst="rect">
            <a:avLst/>
          </a:prstGeom>
        </p:spPr>
      </p:pic>
      <p:pic>
        <p:nvPicPr>
          <p:cNvPr id="42" name="图片 41">
            <a:extLst>
              <a:ext uri="{FF2B5EF4-FFF2-40B4-BE49-F238E27FC236}">
                <a16:creationId xmlns:a16="http://schemas.microsoft.com/office/drawing/2014/main" id="{4BBED3BF-D5B2-4950-8817-CAC4D86649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5971" y="5598348"/>
            <a:ext cx="4505031" cy="630522"/>
          </a:xfrm>
          <a:prstGeom prst="rect">
            <a:avLst/>
          </a:prstGeom>
        </p:spPr>
      </p:pic>
      <p:sp>
        <p:nvSpPr>
          <p:cNvPr id="43" name="椭圆 42">
            <a:extLst>
              <a:ext uri="{FF2B5EF4-FFF2-40B4-BE49-F238E27FC236}">
                <a16:creationId xmlns:a16="http://schemas.microsoft.com/office/drawing/2014/main" id="{EA6E26C9-A691-4457-82FD-FB094BCA2CCD}"/>
              </a:ext>
            </a:extLst>
          </p:cNvPr>
          <p:cNvSpPr/>
          <p:nvPr/>
        </p:nvSpPr>
        <p:spPr>
          <a:xfrm>
            <a:off x="5685183" y="2743200"/>
            <a:ext cx="1529080" cy="837488"/>
          </a:xfrm>
          <a:prstGeom prst="ellipse">
            <a:avLst/>
          </a:prstGeom>
          <a:noFill/>
          <a:ln>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cxnSp>
        <p:nvCxnSpPr>
          <p:cNvPr id="45" name="直接箭头连接符 44">
            <a:extLst>
              <a:ext uri="{FF2B5EF4-FFF2-40B4-BE49-F238E27FC236}">
                <a16:creationId xmlns:a16="http://schemas.microsoft.com/office/drawing/2014/main" id="{BEA95FFF-B2E4-4B88-AAC8-33338B600298}"/>
              </a:ext>
            </a:extLst>
          </p:cNvPr>
          <p:cNvCxnSpPr>
            <a:cxnSpLocks/>
            <a:stCxn id="43" idx="7"/>
            <a:endCxn id="46" idx="1"/>
          </p:cNvCxnSpPr>
          <p:nvPr/>
        </p:nvCxnSpPr>
        <p:spPr>
          <a:xfrm flipV="1">
            <a:off x="6990334" y="1919464"/>
            <a:ext cx="2520382" cy="946383"/>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object 7">
            <a:extLst>
              <a:ext uri="{FF2B5EF4-FFF2-40B4-BE49-F238E27FC236}">
                <a16:creationId xmlns:a16="http://schemas.microsoft.com/office/drawing/2014/main" id="{C219981F-4F5A-4812-92A9-6FABBDAB4399}"/>
              </a:ext>
            </a:extLst>
          </p:cNvPr>
          <p:cNvSpPr txBox="1"/>
          <p:nvPr/>
        </p:nvSpPr>
        <p:spPr>
          <a:xfrm>
            <a:off x="9510716" y="1365466"/>
            <a:ext cx="2293618" cy="1107996"/>
          </a:xfrm>
          <a:prstGeom prst="rect">
            <a:avLst/>
          </a:prstGeom>
        </p:spPr>
        <p:txBody>
          <a:bodyPr vert="horz" wrap="square" lIns="0" tIns="0" rIns="0" bIns="0" rtlCol="0">
            <a:spAutoFit/>
          </a:bodyPr>
          <a:lstStyle/>
          <a:p>
            <a:pPr marL="12700" algn="ctr">
              <a:lnSpc>
                <a:spcPct val="100000"/>
              </a:lnSpc>
            </a:pPr>
            <a:r>
              <a:rPr lang="en-US" sz="2400" b="1" dirty="0">
                <a:solidFill>
                  <a:schemeClr val="accent5">
                    <a:lumMod val="75000"/>
                  </a:schemeClr>
                </a:solidFill>
                <a:latin typeface="Arial"/>
                <a:cs typeface="Arial"/>
              </a:rPr>
              <a:t>Hypothesis Disagreement (HD)</a:t>
            </a:r>
            <a:endParaRPr sz="2400" b="1" dirty="0">
              <a:solidFill>
                <a:schemeClr val="accent5">
                  <a:lumMod val="75000"/>
                </a:schemeClr>
              </a:solidFill>
              <a:latin typeface="Arial"/>
              <a:cs typeface="Arial"/>
            </a:endParaRPr>
          </a:p>
        </p:txBody>
      </p:sp>
    </p:spTree>
    <p:extLst>
      <p:ext uri="{BB962C8B-B14F-4D97-AF65-F5344CB8AC3E}">
        <p14:creationId xmlns:p14="http://schemas.microsoft.com/office/powerpoint/2010/main" val="33443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0A09941-5BB1-4213-9989-64C3056B3AFB}"/>
              </a:ext>
            </a:extLst>
          </p:cNvPr>
          <p:cNvSpPr txBox="1"/>
          <p:nvPr/>
        </p:nvSpPr>
        <p:spPr>
          <a:xfrm>
            <a:off x="170819" y="49024"/>
            <a:ext cx="7392859" cy="707886"/>
          </a:xfrm>
          <a:prstGeom prst="rect">
            <a:avLst/>
          </a:prstGeom>
          <a:noFill/>
        </p:spPr>
        <p:txBody>
          <a:bodyPr wrap="square" rtlCol="0">
            <a:spAutoFit/>
          </a:bodyPr>
          <a:lstStyle/>
          <a:p>
            <a:r>
              <a:rPr lang="en-US" altLang="zh-CN" sz="4000" b="1" dirty="0"/>
              <a:t>Multi-class Scenario</a:t>
            </a:r>
          </a:p>
        </p:txBody>
      </p:sp>
      <p:sp>
        <p:nvSpPr>
          <p:cNvPr id="15" name="object 16">
            <a:extLst>
              <a:ext uri="{FF2B5EF4-FFF2-40B4-BE49-F238E27FC236}">
                <a16:creationId xmlns:a16="http://schemas.microsoft.com/office/drawing/2014/main" id="{6C4FF017-E707-48C3-9312-B9A33AA304F8}"/>
              </a:ext>
            </a:extLst>
          </p:cNvPr>
          <p:cNvSpPr/>
          <p:nvPr/>
        </p:nvSpPr>
        <p:spPr>
          <a:xfrm>
            <a:off x="6648849" y="2235051"/>
            <a:ext cx="1529080" cy="0"/>
          </a:xfrm>
          <a:custGeom>
            <a:avLst/>
            <a:gdLst/>
            <a:ahLst/>
            <a:cxnLst/>
            <a:rect l="l" t="t" r="r" b="b"/>
            <a:pathLst>
              <a:path w="1529079">
                <a:moveTo>
                  <a:pt x="0" y="0"/>
                </a:moveTo>
                <a:lnTo>
                  <a:pt x="1528568" y="1"/>
                </a:lnTo>
              </a:path>
            </a:pathLst>
          </a:custGeom>
          <a:ln w="38099">
            <a:solidFill>
              <a:srgbClr val="FFA900"/>
            </a:solidFill>
          </a:ln>
        </p:spPr>
        <p:txBody>
          <a:bodyPr wrap="square" lIns="0" tIns="0" rIns="0" bIns="0" rtlCol="0"/>
          <a:lstStyle/>
          <a:p>
            <a:endParaRPr/>
          </a:p>
        </p:txBody>
      </p:sp>
      <p:sp>
        <p:nvSpPr>
          <p:cNvPr id="25" name="object 27">
            <a:extLst>
              <a:ext uri="{FF2B5EF4-FFF2-40B4-BE49-F238E27FC236}">
                <a16:creationId xmlns:a16="http://schemas.microsoft.com/office/drawing/2014/main" id="{4E02E797-8D8F-473F-9118-0FF01E62095C}"/>
              </a:ext>
            </a:extLst>
          </p:cNvPr>
          <p:cNvSpPr/>
          <p:nvPr/>
        </p:nvSpPr>
        <p:spPr>
          <a:xfrm>
            <a:off x="7383295" y="2226161"/>
            <a:ext cx="106045" cy="127635"/>
          </a:xfrm>
          <a:custGeom>
            <a:avLst/>
            <a:gdLst/>
            <a:ahLst/>
            <a:cxnLst/>
            <a:rect l="l" t="t" r="r" b="b"/>
            <a:pathLst>
              <a:path w="106045" h="127635">
                <a:moveTo>
                  <a:pt x="96145" y="0"/>
                </a:moveTo>
                <a:lnTo>
                  <a:pt x="0" y="84181"/>
                </a:lnTo>
                <a:lnTo>
                  <a:pt x="105803" y="127425"/>
                </a:lnTo>
                <a:lnTo>
                  <a:pt x="96145" y="0"/>
                </a:lnTo>
                <a:close/>
              </a:path>
            </a:pathLst>
          </a:custGeom>
          <a:solidFill>
            <a:srgbClr val="FFA900"/>
          </a:solidFill>
        </p:spPr>
        <p:txBody>
          <a:bodyPr wrap="square" lIns="0" tIns="0" rIns="0" bIns="0" rtlCol="0"/>
          <a:lstStyle/>
          <a:p>
            <a:endParaRPr/>
          </a:p>
        </p:txBody>
      </p:sp>
      <p:sp>
        <p:nvSpPr>
          <p:cNvPr id="26" name="object 11">
            <a:extLst>
              <a:ext uri="{FF2B5EF4-FFF2-40B4-BE49-F238E27FC236}">
                <a16:creationId xmlns:a16="http://schemas.microsoft.com/office/drawing/2014/main" id="{E43E830C-963A-4754-B266-6057AE1E40E2}"/>
              </a:ext>
            </a:extLst>
          </p:cNvPr>
          <p:cNvSpPr/>
          <p:nvPr/>
        </p:nvSpPr>
        <p:spPr>
          <a:xfrm>
            <a:off x="2007705" y="2754067"/>
            <a:ext cx="8567530" cy="801370"/>
          </a:xfrm>
          <a:custGeom>
            <a:avLst/>
            <a:gdLst/>
            <a:ahLst/>
            <a:cxnLst/>
            <a:rect l="l" t="t" r="r" b="b"/>
            <a:pathLst>
              <a:path w="7334884" h="801370">
                <a:moveTo>
                  <a:pt x="0" y="107637"/>
                </a:moveTo>
                <a:lnTo>
                  <a:pt x="8477" y="65694"/>
                </a:lnTo>
                <a:lnTo>
                  <a:pt x="31594" y="31457"/>
                </a:lnTo>
                <a:lnTo>
                  <a:pt x="65875" y="8401"/>
                </a:lnTo>
                <a:lnTo>
                  <a:pt x="7226715" y="0"/>
                </a:lnTo>
                <a:lnTo>
                  <a:pt x="7241337" y="984"/>
                </a:lnTo>
                <a:lnTo>
                  <a:pt x="7281097" y="14728"/>
                </a:lnTo>
                <a:lnTo>
                  <a:pt x="7311993" y="41952"/>
                </a:lnTo>
                <a:lnTo>
                  <a:pt x="7330551" y="79182"/>
                </a:lnTo>
                <a:lnTo>
                  <a:pt x="7334352" y="693176"/>
                </a:lnTo>
                <a:lnTo>
                  <a:pt x="7333367" y="707799"/>
                </a:lnTo>
                <a:lnTo>
                  <a:pt x="7319623" y="747559"/>
                </a:lnTo>
                <a:lnTo>
                  <a:pt x="7292399" y="778455"/>
                </a:lnTo>
                <a:lnTo>
                  <a:pt x="7255169" y="797012"/>
                </a:lnTo>
                <a:lnTo>
                  <a:pt x="107636" y="800813"/>
                </a:lnTo>
                <a:lnTo>
                  <a:pt x="93014" y="799829"/>
                </a:lnTo>
                <a:lnTo>
                  <a:pt x="53254" y="786085"/>
                </a:lnTo>
                <a:lnTo>
                  <a:pt x="22358" y="758861"/>
                </a:lnTo>
                <a:lnTo>
                  <a:pt x="3800" y="721630"/>
                </a:lnTo>
                <a:lnTo>
                  <a:pt x="0" y="107637"/>
                </a:lnTo>
                <a:close/>
              </a:path>
            </a:pathLst>
          </a:custGeom>
          <a:ln w="38099">
            <a:solidFill>
              <a:srgbClr val="FFA900"/>
            </a:solidFill>
          </a:ln>
        </p:spPr>
        <p:txBody>
          <a:bodyPr wrap="square" lIns="0" tIns="0" rIns="0" bIns="0" rtlCol="0"/>
          <a:lstStyle/>
          <a:p>
            <a:endParaRPr/>
          </a:p>
        </p:txBody>
      </p:sp>
      <p:sp>
        <p:nvSpPr>
          <p:cNvPr id="27" name="object 26">
            <a:extLst>
              <a:ext uri="{FF2B5EF4-FFF2-40B4-BE49-F238E27FC236}">
                <a16:creationId xmlns:a16="http://schemas.microsoft.com/office/drawing/2014/main" id="{361B8223-3773-46A9-B194-83DCA646E935}"/>
              </a:ext>
            </a:extLst>
          </p:cNvPr>
          <p:cNvSpPr/>
          <p:nvPr/>
        </p:nvSpPr>
        <p:spPr>
          <a:xfrm>
            <a:off x="7215809" y="2333918"/>
            <a:ext cx="220508" cy="420147"/>
          </a:xfrm>
          <a:custGeom>
            <a:avLst/>
            <a:gdLst/>
            <a:ahLst/>
            <a:cxnLst/>
            <a:rect l="l" t="t" r="r" b="b"/>
            <a:pathLst>
              <a:path w="662939" h="1621789">
                <a:moveTo>
                  <a:pt x="0" y="1621287"/>
                </a:moveTo>
                <a:lnTo>
                  <a:pt x="662654" y="0"/>
                </a:lnTo>
              </a:path>
            </a:pathLst>
          </a:custGeom>
          <a:ln w="38099">
            <a:solidFill>
              <a:srgbClr val="FFA900"/>
            </a:solidFill>
          </a:ln>
        </p:spPr>
        <p:txBody>
          <a:bodyPr wrap="square" lIns="0" tIns="0" rIns="0" bIns="0" rtlCol="0"/>
          <a:lstStyle/>
          <a:p>
            <a:endParaRPr/>
          </a:p>
        </p:txBody>
      </p:sp>
      <p:sp>
        <p:nvSpPr>
          <p:cNvPr id="31" name="文本框 30">
            <a:extLst>
              <a:ext uri="{FF2B5EF4-FFF2-40B4-BE49-F238E27FC236}">
                <a16:creationId xmlns:a16="http://schemas.microsoft.com/office/drawing/2014/main" id="{00776066-FCFD-4F4F-A50C-420B4527024F}"/>
              </a:ext>
            </a:extLst>
          </p:cNvPr>
          <p:cNvSpPr txBox="1"/>
          <p:nvPr/>
        </p:nvSpPr>
        <p:spPr>
          <a:xfrm>
            <a:off x="676787" y="1026912"/>
            <a:ext cx="3190461" cy="523220"/>
          </a:xfrm>
          <a:prstGeom prst="rect">
            <a:avLst/>
          </a:prstGeom>
          <a:noFill/>
        </p:spPr>
        <p:txBody>
          <a:bodyPr wrap="square" rtlCol="0">
            <a:spAutoFit/>
          </a:bodyPr>
          <a:lstStyle/>
          <a:p>
            <a:pPr algn="ctr"/>
            <a:r>
              <a:rPr lang="en-US" altLang="zh-CN" sz="2800" b="1" dirty="0">
                <a:latin typeface="Times  New Roman"/>
              </a:rPr>
              <a:t>[Zhang et al., 2019a]</a:t>
            </a:r>
            <a:endParaRPr lang="zh-CN" altLang="en-US" sz="2800" b="1" dirty="0">
              <a:latin typeface="Times  New Roman"/>
            </a:endParaRPr>
          </a:p>
        </p:txBody>
      </p:sp>
      <p:pic>
        <p:nvPicPr>
          <p:cNvPr id="7" name="图片 6">
            <a:extLst>
              <a:ext uri="{FF2B5EF4-FFF2-40B4-BE49-F238E27FC236}">
                <a16:creationId xmlns:a16="http://schemas.microsoft.com/office/drawing/2014/main" id="{758E16DD-AB99-49E3-946E-149708C12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211" y="1563870"/>
            <a:ext cx="6468378" cy="628738"/>
          </a:xfrm>
          <a:prstGeom prst="rect">
            <a:avLst/>
          </a:prstGeom>
        </p:spPr>
      </p:pic>
      <p:pic>
        <p:nvPicPr>
          <p:cNvPr id="9" name="图片 8">
            <a:extLst>
              <a:ext uri="{FF2B5EF4-FFF2-40B4-BE49-F238E27FC236}">
                <a16:creationId xmlns:a16="http://schemas.microsoft.com/office/drawing/2014/main" id="{4F8D2460-A94A-4AFE-A570-2A831E227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284" y="2861822"/>
            <a:ext cx="7783011" cy="666843"/>
          </a:xfrm>
          <a:prstGeom prst="rect">
            <a:avLst/>
          </a:prstGeom>
        </p:spPr>
      </p:pic>
      <p:pic>
        <p:nvPicPr>
          <p:cNvPr id="11" name="图片 10">
            <a:extLst>
              <a:ext uri="{FF2B5EF4-FFF2-40B4-BE49-F238E27FC236}">
                <a16:creationId xmlns:a16="http://schemas.microsoft.com/office/drawing/2014/main" id="{BAE4527E-81D6-4814-8D0B-945707222A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705" y="4254620"/>
            <a:ext cx="4934639" cy="1695687"/>
          </a:xfrm>
          <a:prstGeom prst="rect">
            <a:avLst/>
          </a:prstGeom>
        </p:spPr>
      </p:pic>
      <p:pic>
        <p:nvPicPr>
          <p:cNvPr id="13" name="图片 12">
            <a:extLst>
              <a:ext uri="{FF2B5EF4-FFF2-40B4-BE49-F238E27FC236}">
                <a16:creationId xmlns:a16="http://schemas.microsoft.com/office/drawing/2014/main" id="{5576E46C-2584-4E3A-8465-9CA3533A29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7705" y="3774433"/>
            <a:ext cx="5258534" cy="600159"/>
          </a:xfrm>
          <a:prstGeom prst="rect">
            <a:avLst/>
          </a:prstGeom>
        </p:spPr>
      </p:pic>
      <p:pic>
        <p:nvPicPr>
          <p:cNvPr id="16" name="图片 15">
            <a:extLst>
              <a:ext uri="{FF2B5EF4-FFF2-40B4-BE49-F238E27FC236}">
                <a16:creationId xmlns:a16="http://schemas.microsoft.com/office/drawing/2014/main" id="{7AE89ABA-A23B-4563-8E4B-44C6CE39A9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7705" y="5803446"/>
            <a:ext cx="2514951" cy="600159"/>
          </a:xfrm>
          <a:prstGeom prst="rect">
            <a:avLst/>
          </a:prstGeom>
        </p:spPr>
      </p:pic>
      <p:cxnSp>
        <p:nvCxnSpPr>
          <p:cNvPr id="18" name="直接连接符 17">
            <a:extLst>
              <a:ext uri="{FF2B5EF4-FFF2-40B4-BE49-F238E27FC236}">
                <a16:creationId xmlns:a16="http://schemas.microsoft.com/office/drawing/2014/main" id="{BB998019-E7DF-4377-AAE1-3D4104FF0102}"/>
              </a:ext>
            </a:extLst>
          </p:cNvPr>
          <p:cNvCxnSpPr/>
          <p:nvPr/>
        </p:nvCxnSpPr>
        <p:spPr>
          <a:xfrm>
            <a:off x="9024731" y="4374592"/>
            <a:ext cx="0" cy="1575715"/>
          </a:xfrm>
          <a:prstGeom prst="line">
            <a:avLst/>
          </a:prstGeom>
        </p:spPr>
        <p:style>
          <a:lnRef idx="3">
            <a:schemeClr val="accent5"/>
          </a:lnRef>
          <a:fillRef idx="0">
            <a:schemeClr val="accent5"/>
          </a:fillRef>
          <a:effectRef idx="2">
            <a:schemeClr val="accent5"/>
          </a:effectRef>
          <a:fontRef idx="minor">
            <a:schemeClr val="tx1"/>
          </a:fontRef>
        </p:style>
      </p:cxnSp>
      <p:cxnSp>
        <p:nvCxnSpPr>
          <p:cNvPr id="36" name="直接连接符 35">
            <a:extLst>
              <a:ext uri="{FF2B5EF4-FFF2-40B4-BE49-F238E27FC236}">
                <a16:creationId xmlns:a16="http://schemas.microsoft.com/office/drawing/2014/main" id="{507EF84F-7ABB-4C5E-B0BF-CDD737FBD49E}"/>
              </a:ext>
            </a:extLst>
          </p:cNvPr>
          <p:cNvCxnSpPr/>
          <p:nvPr/>
        </p:nvCxnSpPr>
        <p:spPr>
          <a:xfrm>
            <a:off x="9753601" y="4374592"/>
            <a:ext cx="0" cy="1575715"/>
          </a:xfrm>
          <a:prstGeom prst="line">
            <a:avLst/>
          </a:prstGeom>
        </p:spPr>
        <p:style>
          <a:lnRef idx="3">
            <a:schemeClr val="accent5"/>
          </a:lnRef>
          <a:fillRef idx="0">
            <a:schemeClr val="accent5"/>
          </a:fillRef>
          <a:effectRef idx="2">
            <a:schemeClr val="accent5"/>
          </a:effectRef>
          <a:fontRef idx="minor">
            <a:schemeClr val="tx1"/>
          </a:fontRef>
        </p:style>
      </p:cxnSp>
      <p:sp>
        <p:nvSpPr>
          <p:cNvPr id="19" name="乘号 18">
            <a:extLst>
              <a:ext uri="{FF2B5EF4-FFF2-40B4-BE49-F238E27FC236}">
                <a16:creationId xmlns:a16="http://schemas.microsoft.com/office/drawing/2014/main" id="{888A24D7-8F9B-45D0-AB7C-6C1AF5E2E474}"/>
              </a:ext>
            </a:extLst>
          </p:cNvPr>
          <p:cNvSpPr/>
          <p:nvPr/>
        </p:nvSpPr>
        <p:spPr>
          <a:xfrm>
            <a:off x="8908776" y="4759372"/>
            <a:ext cx="231910" cy="218661"/>
          </a:xfrm>
          <a:prstGeom prst="mathMultipl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pic>
        <p:nvPicPr>
          <p:cNvPr id="21" name="图片 20">
            <a:extLst>
              <a:ext uri="{FF2B5EF4-FFF2-40B4-BE49-F238E27FC236}">
                <a16:creationId xmlns:a16="http://schemas.microsoft.com/office/drawing/2014/main" id="{9455D45F-42DC-48F0-AFB4-105B2E57F5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2848" y="5950307"/>
            <a:ext cx="933580" cy="438211"/>
          </a:xfrm>
          <a:prstGeom prst="rect">
            <a:avLst/>
          </a:prstGeom>
        </p:spPr>
      </p:pic>
      <p:pic>
        <p:nvPicPr>
          <p:cNvPr id="23" name="图片 22">
            <a:extLst>
              <a:ext uri="{FF2B5EF4-FFF2-40B4-BE49-F238E27FC236}">
                <a16:creationId xmlns:a16="http://schemas.microsoft.com/office/drawing/2014/main" id="{2857DFCB-7DD6-46AC-AC90-B8D16E41B7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59132" y="4616254"/>
            <a:ext cx="438211" cy="504895"/>
          </a:xfrm>
          <a:prstGeom prst="rect">
            <a:avLst/>
          </a:prstGeom>
        </p:spPr>
      </p:pic>
      <p:sp>
        <p:nvSpPr>
          <p:cNvPr id="24" name="流程图: 接点 23">
            <a:extLst>
              <a:ext uri="{FF2B5EF4-FFF2-40B4-BE49-F238E27FC236}">
                <a16:creationId xmlns:a16="http://schemas.microsoft.com/office/drawing/2014/main" id="{98C7EDB7-FDA1-4050-913B-0400213DD016}"/>
              </a:ext>
            </a:extLst>
          </p:cNvPr>
          <p:cNvSpPr/>
          <p:nvPr/>
        </p:nvSpPr>
        <p:spPr>
          <a:xfrm flipH="1">
            <a:off x="9713846" y="4807595"/>
            <a:ext cx="99703" cy="1406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564F87EB-81BA-4CE6-A3DE-45312B0BCCDB}"/>
              </a:ext>
            </a:extLst>
          </p:cNvPr>
          <p:cNvSpPr/>
          <p:nvPr/>
        </p:nvSpPr>
        <p:spPr>
          <a:xfrm>
            <a:off x="3130826" y="2717949"/>
            <a:ext cx="3359425" cy="837488"/>
          </a:xfrm>
          <a:prstGeom prst="ellipse">
            <a:avLst/>
          </a:prstGeom>
          <a:noFill/>
          <a:ln>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cxnSp>
        <p:nvCxnSpPr>
          <p:cNvPr id="41" name="直接箭头连接符 40">
            <a:extLst>
              <a:ext uri="{FF2B5EF4-FFF2-40B4-BE49-F238E27FC236}">
                <a16:creationId xmlns:a16="http://schemas.microsoft.com/office/drawing/2014/main" id="{4A3E2669-0263-4507-B1A2-214624934298}"/>
              </a:ext>
            </a:extLst>
          </p:cNvPr>
          <p:cNvCxnSpPr>
            <a:cxnSpLocks/>
            <a:stCxn id="39" idx="7"/>
            <a:endCxn id="43" idx="1"/>
          </p:cNvCxnSpPr>
          <p:nvPr/>
        </p:nvCxnSpPr>
        <p:spPr>
          <a:xfrm flipV="1">
            <a:off x="5998275" y="1157181"/>
            <a:ext cx="446222" cy="1683415"/>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object 7">
            <a:extLst>
              <a:ext uri="{FF2B5EF4-FFF2-40B4-BE49-F238E27FC236}">
                <a16:creationId xmlns:a16="http://schemas.microsoft.com/office/drawing/2014/main" id="{928DAA12-74F3-45D3-980A-B25072A18B14}"/>
              </a:ext>
            </a:extLst>
          </p:cNvPr>
          <p:cNvSpPr txBox="1"/>
          <p:nvPr/>
        </p:nvSpPr>
        <p:spPr>
          <a:xfrm>
            <a:off x="6444497" y="972515"/>
            <a:ext cx="3391931" cy="369332"/>
          </a:xfrm>
          <a:prstGeom prst="rect">
            <a:avLst/>
          </a:prstGeom>
        </p:spPr>
        <p:txBody>
          <a:bodyPr vert="horz" wrap="square" lIns="0" tIns="0" rIns="0" bIns="0" rtlCol="0">
            <a:spAutoFit/>
          </a:bodyPr>
          <a:lstStyle/>
          <a:p>
            <a:pPr marL="12700" algn="ctr">
              <a:lnSpc>
                <a:spcPct val="100000"/>
              </a:lnSpc>
            </a:pPr>
            <a:r>
              <a:rPr lang="en-US" sz="2400" b="1" dirty="0">
                <a:solidFill>
                  <a:schemeClr val="accent5">
                    <a:lumMod val="75000"/>
                  </a:schemeClr>
                </a:solidFill>
                <a:latin typeface="Arial"/>
                <a:cs typeface="Arial"/>
              </a:rPr>
              <a:t>Margin Disparity (MD)</a:t>
            </a:r>
            <a:endParaRPr sz="2400" b="1" dirty="0">
              <a:solidFill>
                <a:schemeClr val="accent5">
                  <a:lumMod val="75000"/>
                </a:schemeClr>
              </a:solidFill>
              <a:latin typeface="Arial"/>
              <a:cs typeface="Arial"/>
            </a:endParaRPr>
          </a:p>
        </p:txBody>
      </p:sp>
    </p:spTree>
    <p:extLst>
      <p:ext uri="{BB962C8B-B14F-4D97-AF65-F5344CB8AC3E}">
        <p14:creationId xmlns:p14="http://schemas.microsoft.com/office/powerpoint/2010/main" val="26058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基本">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基本">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34003</Template>
  <TotalTime>2236</TotalTime>
  <Words>643</Words>
  <Application>Microsoft Office PowerPoint</Application>
  <PresentationFormat>宽屏</PresentationFormat>
  <Paragraphs>130</Paragraphs>
  <Slides>35</Slides>
  <Notes>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35</vt:i4>
      </vt:variant>
    </vt:vector>
  </HeadingPairs>
  <TitlesOfParts>
    <vt:vector size="46" baseType="lpstr">
      <vt:lpstr>Arial Unicode MS</vt:lpstr>
      <vt:lpstr>Times  New Roman</vt:lpstr>
      <vt:lpstr>等线</vt:lpstr>
      <vt:lpstr>黑体</vt:lpstr>
      <vt:lpstr>微软雅黑</vt:lpstr>
      <vt:lpstr>Arial</vt:lpstr>
      <vt:lpstr>Arial Black</vt:lpstr>
      <vt:lpstr>Calibri</vt:lpstr>
      <vt:lpstr>Times New Roman</vt:lpstr>
      <vt:lpstr>Wingdings</vt:lpstr>
      <vt:lpstr>基本</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邓彬</dc:creator>
  <cp:lastModifiedBy>邓 彬</cp:lastModifiedBy>
  <cp:revision>391</cp:revision>
  <dcterms:created xsi:type="dcterms:W3CDTF">2021-03-29T02:45:46Z</dcterms:created>
  <dcterms:modified xsi:type="dcterms:W3CDTF">2021-04-30T03:34:49Z</dcterms:modified>
</cp:coreProperties>
</file>